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61" r:id="rId6"/>
    <p:sldMasterId id="2147483698" r:id="rId7"/>
    <p:sldMasterId id="2147483686" r:id="rId8"/>
  </p:sldMasterIdLst>
  <p:notesMasterIdLst>
    <p:notesMasterId r:id="rId29"/>
  </p:notesMasterIdLst>
  <p:handoutMasterIdLst>
    <p:handoutMasterId r:id="rId30"/>
  </p:handoutMasterIdLst>
  <p:sldIdLst>
    <p:sldId id="5086" r:id="rId9"/>
    <p:sldId id="5085" r:id="rId10"/>
    <p:sldId id="5149" r:id="rId11"/>
    <p:sldId id="5026" r:id="rId12"/>
    <p:sldId id="5148" r:id="rId13"/>
    <p:sldId id="5150" r:id="rId14"/>
    <p:sldId id="5151" r:id="rId15"/>
    <p:sldId id="5152" r:id="rId16"/>
    <p:sldId id="5154" r:id="rId17"/>
    <p:sldId id="5155" r:id="rId18"/>
    <p:sldId id="5157" r:id="rId19"/>
    <p:sldId id="5158" r:id="rId20"/>
    <p:sldId id="5160" r:id="rId21"/>
    <p:sldId id="5162" r:id="rId22"/>
    <p:sldId id="5165" r:id="rId23"/>
    <p:sldId id="5167" r:id="rId24"/>
    <p:sldId id="5168" r:id="rId25"/>
    <p:sldId id="5169" r:id="rId26"/>
    <p:sldId id="5170" r:id="rId27"/>
    <p:sldId id="5171" r:id="rId2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ny McLean" initials="DM" lastIdx="38" clrIdx="0">
    <p:extLst>
      <p:ext uri="{19B8F6BF-5375-455C-9EA6-DF929625EA0E}">
        <p15:presenceInfo xmlns:p15="http://schemas.microsoft.com/office/powerpoint/2012/main" userId="S::DMCLEAN@MITRE.ORG::78922457-c00a-49d2-9811-234b220cd371" providerId="AD"/>
      </p:ext>
    </p:extLst>
  </p:cmAuthor>
  <p:cmAuthor id="2" name="Mike Borowski" initials="MB" lastIdx="6" clrIdx="2">
    <p:extLst>
      <p:ext uri="{19B8F6BF-5375-455C-9EA6-DF929625EA0E}">
        <p15:presenceInfo xmlns:p15="http://schemas.microsoft.com/office/powerpoint/2012/main" userId="S::BOROWSKI@MITRE.ORG::df90cf6f-37bf-401b-a6fb-6c1922f821d9" providerId="AD"/>
      </p:ext>
    </p:extLst>
  </p:cmAuthor>
  <p:cmAuthor id="3" name="Elizabeth S Lacher" initials="ESL" lastIdx="1" clrIdx="3">
    <p:extLst>
      <p:ext uri="{19B8F6BF-5375-455C-9EA6-DF929625EA0E}">
        <p15:presenceInfo xmlns:p15="http://schemas.microsoft.com/office/powerpoint/2012/main" userId="S::ELACHER@MITRE.ORG::9c47182a-d52b-4ea8-a52f-a22651481f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88C9"/>
    <a:srgbClr val="233670"/>
    <a:srgbClr val="E48FCE"/>
    <a:srgbClr val="A545A2"/>
    <a:srgbClr val="00B5EF"/>
    <a:srgbClr val="7F9FB4"/>
    <a:srgbClr val="FBF3E9"/>
    <a:srgbClr val="EE3A39"/>
    <a:srgbClr val="044A74"/>
    <a:srgbClr val="4183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8" autoAdjust="0"/>
    <p:restoredTop sz="95332" autoAdjust="0"/>
  </p:normalViewPr>
  <p:slideViewPr>
    <p:cSldViewPr snapToGrid="0" snapToObjects="1">
      <p:cViewPr varScale="1">
        <p:scale>
          <a:sx n="55" d="100"/>
          <a:sy n="55" d="100"/>
        </p:scale>
        <p:origin x="58" y="283"/>
      </p:cViewPr>
      <p:guideLst/>
    </p:cSldViewPr>
  </p:slideViewPr>
  <p:notesTextViewPr>
    <p:cViewPr>
      <p:scale>
        <a:sx n="3" d="2"/>
        <a:sy n="3" d="2"/>
      </p:scale>
      <p:origin x="0" y="0"/>
    </p:cViewPr>
  </p:notesTextViewPr>
  <p:sorterViewPr>
    <p:cViewPr>
      <p:scale>
        <a:sx n="60" d="100"/>
        <a:sy n="6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Master" Target="slideMasters/slideMaster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140BD6-6A7F-E04E-A335-C63830C9137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9C4D5E70-A3A7-304E-9F34-C8BB9BC47EF0}"/>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31162188-FCAD-EB40-AFAD-04A4B5C0375D}" type="datetimeFigureOut">
              <a:rPr lang="en-US" smtClean="0"/>
              <a:t>6/10/2021</a:t>
            </a:fld>
            <a:endParaRPr lang="en-US" dirty="0"/>
          </a:p>
        </p:txBody>
      </p:sp>
      <p:sp>
        <p:nvSpPr>
          <p:cNvPr id="4" name="Footer Placeholder 3">
            <a:extLst>
              <a:ext uri="{FF2B5EF4-FFF2-40B4-BE49-F238E27FC236}">
                <a16:creationId xmlns:a16="http://schemas.microsoft.com/office/drawing/2014/main" id="{7CA4FE2F-A4C8-4E40-9E0A-9DC1B0712734}"/>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8DFFAE66-36EC-AB46-85E4-8F8F9546E1A3}"/>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B89C039-56D5-C948-8F98-F939D8D7EA64}" type="slidenum">
              <a:rPr lang="en-US" smtClean="0"/>
              <a:t>‹#›</a:t>
            </a:fld>
            <a:endParaRPr lang="en-US" dirty="0"/>
          </a:p>
        </p:txBody>
      </p:sp>
    </p:spTree>
    <p:extLst>
      <p:ext uri="{BB962C8B-B14F-4D97-AF65-F5344CB8AC3E}">
        <p14:creationId xmlns:p14="http://schemas.microsoft.com/office/powerpoint/2010/main" val="2594487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190F923-D230-4CB6-BF0C-EC32BDAC8548}" type="datetimeFigureOut">
              <a:rPr lang="en-US" smtClean="0"/>
              <a:t>6/10/2021</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A18E00F-3EAC-414A-92EF-E5DEA14D2150}" type="slidenum">
              <a:rPr lang="en-US" smtClean="0"/>
              <a:t>‹#›</a:t>
            </a:fld>
            <a:endParaRPr lang="en-US" dirty="0"/>
          </a:p>
        </p:txBody>
      </p:sp>
    </p:spTree>
    <p:extLst>
      <p:ext uri="{BB962C8B-B14F-4D97-AF65-F5344CB8AC3E}">
        <p14:creationId xmlns:p14="http://schemas.microsoft.com/office/powerpoint/2010/main" val="296646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18E00F-3EAC-414A-92EF-E5DEA14D2150}" type="slidenum">
              <a:rPr lang="en-US" smtClean="0"/>
              <a:t>1</a:t>
            </a:fld>
            <a:endParaRPr lang="en-US" dirty="0"/>
          </a:p>
        </p:txBody>
      </p:sp>
    </p:spTree>
    <p:extLst>
      <p:ext uri="{BB962C8B-B14F-4D97-AF65-F5344CB8AC3E}">
        <p14:creationId xmlns:p14="http://schemas.microsoft.com/office/powerpoint/2010/main" val="3363454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4AB65-4C95-4213-93D4-33AB1B422D8D}" type="slidenum">
              <a:rPr lang="en-US" smtClean="0"/>
              <a:t>15</a:t>
            </a:fld>
            <a:endParaRPr lang="en-US" dirty="0"/>
          </a:p>
        </p:txBody>
      </p:sp>
    </p:spTree>
    <p:extLst>
      <p:ext uri="{BB962C8B-B14F-4D97-AF65-F5344CB8AC3E}">
        <p14:creationId xmlns:p14="http://schemas.microsoft.com/office/powerpoint/2010/main" val="2625897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9D76E-9450-4A88-BF1D-8A5A97C04B7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TBO Operating Area and TSA update</a:t>
            </a:r>
          </a:p>
        </p:txBody>
      </p:sp>
    </p:spTree>
    <p:extLst>
      <p:ext uri="{BB962C8B-B14F-4D97-AF65-F5344CB8AC3E}">
        <p14:creationId xmlns:p14="http://schemas.microsoft.com/office/powerpoint/2010/main" val="879908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E00F-3EAC-414A-92EF-E5DEA14D2150}" type="slidenum">
              <a:rPr lang="en-US" smtClean="0"/>
              <a:t>2</a:t>
            </a:fld>
            <a:endParaRPr lang="en-US" dirty="0"/>
          </a:p>
        </p:txBody>
      </p:sp>
    </p:spTree>
    <p:extLst>
      <p:ext uri="{BB962C8B-B14F-4D97-AF65-F5344CB8AC3E}">
        <p14:creationId xmlns:p14="http://schemas.microsoft.com/office/powerpoint/2010/main" val="1553967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5CEB070-6F88-47B9-A138-FC23FE6A0BA3}" type="slidenum">
              <a:rPr lang="en-US" smtClean="0"/>
              <a:t>3</a:t>
            </a:fld>
            <a:endParaRPr lang="en-US"/>
          </a:p>
        </p:txBody>
      </p:sp>
    </p:spTree>
    <p:extLst>
      <p:ext uri="{BB962C8B-B14F-4D97-AF65-F5344CB8AC3E}">
        <p14:creationId xmlns:p14="http://schemas.microsoft.com/office/powerpoint/2010/main" val="347031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18E00F-3EAC-414A-92EF-E5DEA14D2150}" type="slidenum">
              <a:rPr lang="en-US" smtClean="0"/>
              <a:t>4</a:t>
            </a:fld>
            <a:endParaRPr lang="en-US" dirty="0"/>
          </a:p>
        </p:txBody>
      </p:sp>
    </p:spTree>
    <p:extLst>
      <p:ext uri="{BB962C8B-B14F-4D97-AF65-F5344CB8AC3E}">
        <p14:creationId xmlns:p14="http://schemas.microsoft.com/office/powerpoint/2010/main" val="138529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18E00F-3EAC-414A-92EF-E5DEA14D2150}" type="slidenum">
              <a:rPr lang="en-US" smtClean="0"/>
              <a:t>5</a:t>
            </a:fld>
            <a:endParaRPr lang="en-US" dirty="0"/>
          </a:p>
        </p:txBody>
      </p:sp>
    </p:spTree>
    <p:extLst>
      <p:ext uri="{BB962C8B-B14F-4D97-AF65-F5344CB8AC3E}">
        <p14:creationId xmlns:p14="http://schemas.microsoft.com/office/powerpoint/2010/main" val="1270071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9D76E-9450-4A88-BF1D-8A5A97C04B7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TBO Operating Area and TSA update</a:t>
            </a:r>
          </a:p>
        </p:txBody>
      </p:sp>
    </p:spTree>
    <p:extLst>
      <p:ext uri="{BB962C8B-B14F-4D97-AF65-F5344CB8AC3E}">
        <p14:creationId xmlns:p14="http://schemas.microsoft.com/office/powerpoint/2010/main" val="288445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74B5B-4F83-234F-800A-3A2EEB14B402}" type="slidenum">
              <a:rPr lang="en-US" smtClean="0"/>
              <a:t>7</a:t>
            </a:fld>
            <a:endParaRPr lang="en-US"/>
          </a:p>
        </p:txBody>
      </p:sp>
    </p:spTree>
    <p:extLst>
      <p:ext uri="{BB962C8B-B14F-4D97-AF65-F5344CB8AC3E}">
        <p14:creationId xmlns:p14="http://schemas.microsoft.com/office/powerpoint/2010/main" val="2022486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584573"/>
          </a:xfrm>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63DA6FE-9131-A440-8654-6B8559CB7F0A}" type="slidenum">
              <a:rPr lang="en-US" smtClean="0"/>
              <a:t>8</a:t>
            </a:fld>
            <a:endParaRPr lang="en-US" dirty="0"/>
          </a:p>
        </p:txBody>
      </p:sp>
    </p:spTree>
    <p:extLst>
      <p:ext uri="{BB962C8B-B14F-4D97-AF65-F5344CB8AC3E}">
        <p14:creationId xmlns:p14="http://schemas.microsoft.com/office/powerpoint/2010/main" val="4174862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74B5B-4F83-234F-800A-3A2EEB14B402}" type="slidenum">
              <a:rPr lang="en-US" smtClean="0"/>
              <a:t>9</a:t>
            </a:fld>
            <a:endParaRPr lang="en-US" dirty="0"/>
          </a:p>
        </p:txBody>
      </p:sp>
    </p:spTree>
    <p:extLst>
      <p:ext uri="{BB962C8B-B14F-4D97-AF65-F5344CB8AC3E}">
        <p14:creationId xmlns:p14="http://schemas.microsoft.com/office/powerpoint/2010/main" val="2068788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940EC-50D7-7045-A69C-C85D78748804}"/>
              </a:ext>
            </a:extLst>
          </p:cNvPr>
          <p:cNvSpPr>
            <a:spLocks noGrp="1"/>
          </p:cNvSpPr>
          <p:nvPr>
            <p:ph type="ctrTitle"/>
          </p:nvPr>
        </p:nvSpPr>
        <p:spPr>
          <a:xfrm>
            <a:off x="1524000" y="2914092"/>
            <a:ext cx="9144000" cy="2387600"/>
          </a:xfrm>
        </p:spPr>
        <p:txBody>
          <a:bodyPr anchor="ctr"/>
          <a:lstStyle>
            <a:lvl1pPr algn="ctr">
              <a:defRPr sz="6000">
                <a:solidFill>
                  <a:srgbClr val="233670"/>
                </a:solidFill>
              </a:defRPr>
            </a:lvl1pPr>
          </a:lstStyle>
          <a:p>
            <a:r>
              <a:rPr lang="en-US" dirty="0"/>
              <a:t>Click to edit Master title</a:t>
            </a:r>
          </a:p>
        </p:txBody>
      </p:sp>
      <p:sp>
        <p:nvSpPr>
          <p:cNvPr id="3" name="Subtitle 2">
            <a:extLst>
              <a:ext uri="{FF2B5EF4-FFF2-40B4-BE49-F238E27FC236}">
                <a16:creationId xmlns:a16="http://schemas.microsoft.com/office/drawing/2014/main" id="{D90555D0-5546-E64E-8D62-C8CFFB6F9178}"/>
              </a:ext>
            </a:extLst>
          </p:cNvPr>
          <p:cNvSpPr>
            <a:spLocks noGrp="1"/>
          </p:cNvSpPr>
          <p:nvPr>
            <p:ph type="subTitle" idx="1"/>
          </p:nvPr>
        </p:nvSpPr>
        <p:spPr>
          <a:xfrm>
            <a:off x="1524000" y="5393767"/>
            <a:ext cx="9144000" cy="722827"/>
          </a:xfrm>
        </p:spPr>
        <p:txBody>
          <a:bodyPr/>
          <a:lstStyle>
            <a:lvl1pPr marL="0" indent="0" algn="ctr">
              <a:buNone/>
              <a:defRPr sz="2400">
                <a:solidFill>
                  <a:srgbClr val="00B5E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061A8B32-FD8A-E145-BF12-5DEE0A1442C9}"/>
              </a:ext>
            </a:extLst>
          </p:cNvPr>
          <p:cNvSpPr txBox="1">
            <a:spLocks/>
          </p:cNvSpPr>
          <p:nvPr userDrawn="1"/>
        </p:nvSpPr>
        <p:spPr>
          <a:xfrm>
            <a:off x="838200"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4629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5A79-C68A-1241-8F65-752AA1192C0E}"/>
              </a:ext>
            </a:extLst>
          </p:cNvPr>
          <p:cNvSpPr>
            <a:spLocks noGrp="1"/>
          </p:cNvSpPr>
          <p:nvPr>
            <p:ph type="title"/>
          </p:nvPr>
        </p:nvSpPr>
        <p:spPr>
          <a:xfrm>
            <a:off x="839788" y="457200"/>
            <a:ext cx="3932237" cy="1600200"/>
          </a:xfrm>
        </p:spPr>
        <p:txBody>
          <a:bodyPr anchor="b"/>
          <a:lstStyle>
            <a:lvl1pPr>
              <a:defRPr sz="3200">
                <a:solidFill>
                  <a:srgbClr val="00B5E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AB4A7E82-5C50-F74D-9AA6-F1EE1A1B52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BB1B18-8901-C84C-B1BA-8B14E0A75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A78ADCD0-94B5-874F-BE34-A01497D41B7D}"/>
              </a:ext>
            </a:extLst>
          </p:cNvPr>
          <p:cNvSpPr txBox="1">
            <a:spLocks/>
          </p:cNvSpPr>
          <p:nvPr userDrawn="1"/>
        </p:nvSpPr>
        <p:spPr>
          <a:xfrm>
            <a:off x="838200"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7148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951A8-4D06-344A-A4D2-23D18ED77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F468D2-C371-8046-9A5D-24669AD4D5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0F4EF9B4-0F01-BF42-879C-F43C99B7CE74}"/>
              </a:ext>
            </a:extLst>
          </p:cNvPr>
          <p:cNvSpPr txBox="1">
            <a:spLocks/>
          </p:cNvSpPr>
          <p:nvPr userDrawn="1"/>
        </p:nvSpPr>
        <p:spPr>
          <a:xfrm>
            <a:off x="838200"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4167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AE26A6-0E21-0C47-81F8-7B4CFD13ED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6F9BA9-4CFF-CB40-B188-9A599E40B2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25E49C4-12EC-494A-8A30-B76EE3508E9B}"/>
              </a:ext>
            </a:extLst>
          </p:cNvPr>
          <p:cNvSpPr txBox="1">
            <a:spLocks/>
          </p:cNvSpPr>
          <p:nvPr userDrawn="1"/>
        </p:nvSpPr>
        <p:spPr>
          <a:xfrm>
            <a:off x="838200"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337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69:1W_Blank-w-foot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8CB04C-CB07-B84C-9828-6F6DCCC54FF6}"/>
              </a:ext>
            </a:extLst>
          </p:cNvPr>
          <p:cNvSpPr>
            <a:spLocks noGrp="1"/>
          </p:cNvSpPr>
          <p:nvPr>
            <p:ph type="sldNum" sz="quarter" idx="12"/>
          </p:nvPr>
        </p:nvSpPr>
        <p:spPr/>
        <p:txBody>
          <a:bodyPr/>
          <a:lstStyle/>
          <a:p>
            <a:fld id="{9CAE004B-F8D0-4921-BC23-BDDC89378918}" type="slidenum">
              <a:rPr lang="en-US" smtClean="0"/>
              <a:t>‹#›</a:t>
            </a:fld>
            <a:endParaRPr lang="en-US"/>
          </a:p>
        </p:txBody>
      </p:sp>
      <p:sp>
        <p:nvSpPr>
          <p:cNvPr id="8" name="Title 1" hidden="1">
            <a:extLst>
              <a:ext uri="{FF2B5EF4-FFF2-40B4-BE49-F238E27FC236}">
                <a16:creationId xmlns:a16="http://schemas.microsoft.com/office/drawing/2014/main" id="{8534D334-1679-C443-A260-4AE04FE85DE5}"/>
              </a:ext>
            </a:extLst>
          </p:cNvPr>
          <p:cNvSpPr>
            <a:spLocks noGrp="1"/>
          </p:cNvSpPr>
          <p:nvPr>
            <p:ph type="title" hasCustomPrompt="1"/>
          </p:nvPr>
        </p:nvSpPr>
        <p:spPr>
          <a:xfrm>
            <a:off x="419100" y="365125"/>
            <a:ext cx="11353800" cy="843565"/>
          </a:xfrm>
        </p:spPr>
        <p:txBody>
          <a:bodyPr/>
          <a:lstStyle>
            <a:lvl1pPr>
              <a:defRPr/>
            </a:lvl1pPr>
          </a:lstStyle>
          <a:p>
            <a:r>
              <a:rPr lang="en-US" dirty="0"/>
              <a:t>Slide with image</a:t>
            </a:r>
          </a:p>
        </p:txBody>
      </p:sp>
      <p:sp>
        <p:nvSpPr>
          <p:cNvPr id="5" name="Footer Placeholder 4">
            <a:extLst>
              <a:ext uri="{FF2B5EF4-FFF2-40B4-BE49-F238E27FC236}">
                <a16:creationId xmlns:a16="http://schemas.microsoft.com/office/drawing/2014/main" id="{5A03D159-FA7E-7946-A2E3-C277F421E07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4869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4E63A-059D-2749-83CC-560FD2BACB66}"/>
              </a:ext>
            </a:extLst>
          </p:cNvPr>
          <p:cNvSpPr>
            <a:spLocks noGrp="1"/>
          </p:cNvSpPr>
          <p:nvPr>
            <p:ph type="title" hasCustomPrompt="1"/>
          </p:nvPr>
        </p:nvSpPr>
        <p:spPr>
          <a:xfrm>
            <a:off x="831850" y="1709738"/>
            <a:ext cx="10515600" cy="2852737"/>
          </a:xfrm>
        </p:spPr>
        <p:txBody>
          <a:bodyPr anchor="ctr"/>
          <a:lstStyle>
            <a:lvl1pPr algn="ctr">
              <a:defRPr sz="6000">
                <a:solidFill>
                  <a:schemeClr val="bg1"/>
                </a:solidFill>
              </a:defRPr>
            </a:lvl1pPr>
          </a:lstStyle>
          <a:p>
            <a:r>
              <a:rPr lang="en-US" dirty="0"/>
              <a:t>Section title</a:t>
            </a:r>
          </a:p>
        </p:txBody>
      </p:sp>
      <p:sp>
        <p:nvSpPr>
          <p:cNvPr id="3" name="Text Placeholder 2">
            <a:extLst>
              <a:ext uri="{FF2B5EF4-FFF2-40B4-BE49-F238E27FC236}">
                <a16:creationId xmlns:a16="http://schemas.microsoft.com/office/drawing/2014/main" id="{CE72BE31-0240-D149-B832-167D4ED8C597}"/>
              </a:ext>
            </a:extLst>
          </p:cNvPr>
          <p:cNvSpPr>
            <a:spLocks noGrp="1"/>
          </p:cNvSpPr>
          <p:nvPr>
            <p:ph type="body" idx="1"/>
          </p:nvPr>
        </p:nvSpPr>
        <p:spPr>
          <a:xfrm>
            <a:off x="831850" y="4589463"/>
            <a:ext cx="10515600" cy="1500187"/>
          </a:xfrm>
        </p:spPr>
        <p:txBody>
          <a:bodyPr/>
          <a:lstStyle>
            <a:lvl1pPr marL="0" indent="0" algn="ctr">
              <a:buNone/>
              <a:defRPr sz="2400">
                <a:solidFill>
                  <a:srgbClr val="00B5E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412C914-1D7B-CF4D-B620-A0DEEAD5B9C4}"/>
              </a:ext>
            </a:extLst>
          </p:cNvPr>
          <p:cNvSpPr>
            <a:spLocks noGrp="1"/>
          </p:cNvSpPr>
          <p:nvPr>
            <p:ph type="dt" sz="half" idx="10"/>
          </p:nvPr>
        </p:nvSpPr>
        <p:spPr/>
        <p:txBody>
          <a:bodyPr/>
          <a:lstStyle/>
          <a:p>
            <a:fld id="{8C3BA260-8B5D-2149-9A6A-AA677A5BFA16}" type="datetimeFigureOut">
              <a:rPr lang="en-US" smtClean="0"/>
              <a:t>6/10/2021</a:t>
            </a:fld>
            <a:endParaRPr lang="en-US" dirty="0"/>
          </a:p>
        </p:txBody>
      </p:sp>
      <p:sp>
        <p:nvSpPr>
          <p:cNvPr id="5" name="Footer Placeholder 4">
            <a:extLst>
              <a:ext uri="{FF2B5EF4-FFF2-40B4-BE49-F238E27FC236}">
                <a16:creationId xmlns:a16="http://schemas.microsoft.com/office/drawing/2014/main" id="{8864B62B-0C23-3A41-BE9C-F3DEB5022E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0BC095-67A6-A44F-BAB5-393A281F53D3}"/>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341837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948A-3B9C-3247-B55B-472B91B2CCA5}"/>
              </a:ext>
            </a:extLst>
          </p:cNvPr>
          <p:cNvSpPr>
            <a:spLocks noGrp="1"/>
          </p:cNvSpPr>
          <p:nvPr>
            <p:ph type="title"/>
          </p:nvPr>
        </p:nvSpPr>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0588FDD0-4F9B-0342-9D97-5505E4584460}"/>
              </a:ext>
            </a:extLst>
          </p:cNvPr>
          <p:cNvSpPr>
            <a:spLocks noGrp="1"/>
          </p:cNvSpPr>
          <p:nvPr>
            <p:ph idx="1"/>
          </p:nvPr>
        </p:nvSpPr>
        <p:spPr/>
        <p:txBody>
          <a:bodyPr/>
          <a:lstStyle>
            <a:lvl1pPr marL="457200" indent="-457200">
              <a:buClr>
                <a:srgbClr val="00B5EF"/>
              </a:buClr>
              <a:buFont typeface="Arial" panose="020B0604020202020204" pitchFamily="34" charset="0"/>
              <a:buChar cha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4C4921F-F37F-954F-8FC1-E95A03DB8C8A}"/>
              </a:ext>
            </a:extLst>
          </p:cNvPr>
          <p:cNvSpPr>
            <a:spLocks noGrp="1"/>
          </p:cNvSpPr>
          <p:nvPr>
            <p:ph type="dt" sz="half" idx="10"/>
          </p:nvPr>
        </p:nvSpPr>
        <p:spPr/>
        <p:txBody>
          <a:bodyPr/>
          <a:lstStyle/>
          <a:p>
            <a:fld id="{8C3BA260-8B5D-2149-9A6A-AA677A5BFA16}" type="datetimeFigureOut">
              <a:rPr lang="en-US" smtClean="0"/>
              <a:t>6/10/2021</a:t>
            </a:fld>
            <a:endParaRPr lang="en-US" dirty="0"/>
          </a:p>
        </p:txBody>
      </p:sp>
      <p:sp>
        <p:nvSpPr>
          <p:cNvPr id="5" name="Footer Placeholder 4">
            <a:extLst>
              <a:ext uri="{FF2B5EF4-FFF2-40B4-BE49-F238E27FC236}">
                <a16:creationId xmlns:a16="http://schemas.microsoft.com/office/drawing/2014/main" id="{4827A74A-6D7F-0C47-A4CF-C63DE8975B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23A9D-0834-0943-8018-07B85DFE451C}"/>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1039658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Video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948A-3B9C-3247-B55B-472B91B2CCA5}"/>
              </a:ext>
            </a:extLst>
          </p:cNvPr>
          <p:cNvSpPr>
            <a:spLocks noGrp="1"/>
          </p:cNvSpPr>
          <p:nvPr>
            <p:ph type="title"/>
          </p:nvPr>
        </p:nvSpPr>
        <p:spPr>
          <a:xfrm>
            <a:off x="838200" y="136525"/>
            <a:ext cx="10515600" cy="759339"/>
          </a:xfrm>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0588FDD0-4F9B-0342-9D97-5505E4584460}"/>
              </a:ext>
            </a:extLst>
          </p:cNvPr>
          <p:cNvSpPr>
            <a:spLocks noGrp="1"/>
          </p:cNvSpPr>
          <p:nvPr>
            <p:ph idx="1"/>
          </p:nvPr>
        </p:nvSpPr>
        <p:spPr>
          <a:xfrm>
            <a:off x="1611630" y="895864"/>
            <a:ext cx="8961120" cy="5036305"/>
          </a:xfrm>
        </p:spPr>
        <p:txBody>
          <a:bodyPr/>
          <a:lstStyle>
            <a:lvl1pPr marL="457200" indent="-457200">
              <a:buClr>
                <a:srgbClr val="00B5EF"/>
              </a:buClr>
              <a:buFont typeface="Arial" panose="020B0604020202020204" pitchFamily="34" charset="0"/>
              <a:buChar char="•"/>
              <a:defRPr>
                <a:solidFill>
                  <a:schemeClr val="bg1"/>
                </a:solidFill>
              </a:defRPr>
            </a:lvl1pPr>
            <a:lvl2pPr>
              <a:buClr>
                <a:srgbClr val="00B5EF"/>
              </a:buClr>
              <a:defRPr>
                <a:solidFill>
                  <a:schemeClr val="bg1"/>
                </a:solidFill>
              </a:defRPr>
            </a:lvl2pPr>
            <a:lvl3pPr>
              <a:buClr>
                <a:srgbClr val="00B5EF"/>
              </a:buClr>
              <a:defRPr>
                <a:solidFill>
                  <a:schemeClr val="bg1"/>
                </a:solidFill>
              </a:defRPr>
            </a:lvl3pPr>
            <a:lvl4pPr>
              <a:buClr>
                <a:srgbClr val="00B5EF"/>
              </a:buClr>
              <a:defRPr>
                <a:solidFill>
                  <a:schemeClr val="bg1"/>
                </a:solidFill>
              </a:defRPr>
            </a:lvl4pPr>
            <a:lvl5pPr>
              <a:buClr>
                <a:srgbClr val="00B5EF"/>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4C4921F-F37F-954F-8FC1-E95A03DB8C8A}"/>
              </a:ext>
            </a:extLst>
          </p:cNvPr>
          <p:cNvSpPr>
            <a:spLocks noGrp="1"/>
          </p:cNvSpPr>
          <p:nvPr>
            <p:ph type="dt" sz="half" idx="10"/>
          </p:nvPr>
        </p:nvSpPr>
        <p:spPr/>
        <p:txBody>
          <a:bodyPr/>
          <a:lstStyle/>
          <a:p>
            <a:fld id="{8C3BA260-8B5D-2149-9A6A-AA677A5BFA16}" type="datetimeFigureOut">
              <a:rPr lang="en-US" smtClean="0"/>
              <a:t>6/10/2021</a:t>
            </a:fld>
            <a:endParaRPr lang="en-US" dirty="0"/>
          </a:p>
        </p:txBody>
      </p:sp>
      <p:sp>
        <p:nvSpPr>
          <p:cNvPr id="5" name="Footer Placeholder 4">
            <a:extLst>
              <a:ext uri="{FF2B5EF4-FFF2-40B4-BE49-F238E27FC236}">
                <a16:creationId xmlns:a16="http://schemas.microsoft.com/office/drawing/2014/main" id="{4827A74A-6D7F-0C47-A4CF-C63DE8975B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23A9D-0834-0943-8018-07B85DFE451C}"/>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74193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32554-6E2E-4A48-8922-791A38FBC770}"/>
              </a:ext>
            </a:extLst>
          </p:cNvPr>
          <p:cNvSpPr>
            <a:spLocks noGrp="1"/>
          </p:cNvSpPr>
          <p:nvPr>
            <p:ph type="title"/>
          </p:nvPr>
        </p:nvSpPr>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633A68CC-4787-2A40-908B-33ABBF7BF9D2}"/>
              </a:ext>
            </a:extLst>
          </p:cNvPr>
          <p:cNvSpPr>
            <a:spLocks noGrp="1"/>
          </p:cNvSpPr>
          <p:nvPr>
            <p:ph sz="half" idx="1"/>
          </p:nvPr>
        </p:nvSpPr>
        <p:spPr>
          <a:xfrm>
            <a:off x="838200" y="1825625"/>
            <a:ext cx="5181600" cy="435133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CCD6336-5900-CF41-8F63-2E93C1ABBF66}"/>
              </a:ext>
            </a:extLst>
          </p:cNvPr>
          <p:cNvSpPr>
            <a:spLocks noGrp="1"/>
          </p:cNvSpPr>
          <p:nvPr>
            <p:ph sz="half" idx="2"/>
          </p:nvPr>
        </p:nvSpPr>
        <p:spPr>
          <a:xfrm>
            <a:off x="6172200" y="1825625"/>
            <a:ext cx="5181600" cy="435133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C5F407E-47AE-C44C-8837-B0C7DD3B0E61}"/>
              </a:ext>
            </a:extLst>
          </p:cNvPr>
          <p:cNvSpPr>
            <a:spLocks noGrp="1"/>
          </p:cNvSpPr>
          <p:nvPr>
            <p:ph type="dt" sz="half" idx="10"/>
          </p:nvPr>
        </p:nvSpPr>
        <p:spPr/>
        <p:txBody>
          <a:bodyPr/>
          <a:lstStyle/>
          <a:p>
            <a:fld id="{8C3BA260-8B5D-2149-9A6A-AA677A5BFA16}" type="datetimeFigureOut">
              <a:rPr lang="en-US" smtClean="0"/>
              <a:t>6/10/2021</a:t>
            </a:fld>
            <a:endParaRPr lang="en-US" dirty="0"/>
          </a:p>
        </p:txBody>
      </p:sp>
      <p:sp>
        <p:nvSpPr>
          <p:cNvPr id="6" name="Footer Placeholder 5">
            <a:extLst>
              <a:ext uri="{FF2B5EF4-FFF2-40B4-BE49-F238E27FC236}">
                <a16:creationId xmlns:a16="http://schemas.microsoft.com/office/drawing/2014/main" id="{24C794AC-B847-AA4C-B8FA-92B3F2A7DE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E88B4F2-F4CC-4842-9F3D-CD7BCF22066C}"/>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778770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7DA57E-1995-4348-8299-1A6161F968A8}"/>
              </a:ext>
            </a:extLst>
          </p:cNvPr>
          <p:cNvSpPr>
            <a:spLocks noGrp="1"/>
          </p:cNvSpPr>
          <p:nvPr>
            <p:ph type="body" idx="1"/>
          </p:nvPr>
        </p:nvSpPr>
        <p:spPr>
          <a:xfrm>
            <a:off x="839788" y="1681163"/>
            <a:ext cx="5157787" cy="823912"/>
          </a:xfrm>
        </p:spPr>
        <p:txBody>
          <a:bodyPr anchor="b"/>
          <a:lstStyle>
            <a:lvl1pPr marL="0" indent="0">
              <a:buNone/>
              <a:defRPr sz="2400" b="1">
                <a:solidFill>
                  <a:srgbClr val="00B5E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827C759-5C01-F946-BF3E-48F3E3B70F6E}"/>
              </a:ext>
            </a:extLst>
          </p:cNvPr>
          <p:cNvSpPr>
            <a:spLocks noGrp="1"/>
          </p:cNvSpPr>
          <p:nvPr>
            <p:ph sz="half" idx="2"/>
          </p:nvPr>
        </p:nvSpPr>
        <p:spPr>
          <a:xfrm>
            <a:off x="839788" y="2505075"/>
            <a:ext cx="5157787" cy="368458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EDCB5F-EE2B-0345-BBB8-E9680E99C22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B5E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F0ED3D0-D7A0-D34E-948D-E8EEAA32742A}"/>
              </a:ext>
            </a:extLst>
          </p:cNvPr>
          <p:cNvSpPr>
            <a:spLocks noGrp="1"/>
          </p:cNvSpPr>
          <p:nvPr>
            <p:ph sz="quarter" idx="4"/>
          </p:nvPr>
        </p:nvSpPr>
        <p:spPr>
          <a:xfrm>
            <a:off x="6172200" y="2505075"/>
            <a:ext cx="5183188" cy="368458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D64C306-5460-9648-BDB6-D6FC328ACAB5}"/>
              </a:ext>
            </a:extLst>
          </p:cNvPr>
          <p:cNvSpPr>
            <a:spLocks noGrp="1"/>
          </p:cNvSpPr>
          <p:nvPr>
            <p:ph type="dt" sz="half" idx="10"/>
          </p:nvPr>
        </p:nvSpPr>
        <p:spPr/>
        <p:txBody>
          <a:bodyPr/>
          <a:lstStyle/>
          <a:p>
            <a:fld id="{8C3BA260-8B5D-2149-9A6A-AA677A5BFA16}" type="datetimeFigureOut">
              <a:rPr lang="en-US" smtClean="0"/>
              <a:t>6/10/2021</a:t>
            </a:fld>
            <a:endParaRPr lang="en-US" dirty="0"/>
          </a:p>
        </p:txBody>
      </p:sp>
      <p:sp>
        <p:nvSpPr>
          <p:cNvPr id="8" name="Footer Placeholder 7">
            <a:extLst>
              <a:ext uri="{FF2B5EF4-FFF2-40B4-BE49-F238E27FC236}">
                <a16:creationId xmlns:a16="http://schemas.microsoft.com/office/drawing/2014/main" id="{97706ABE-8753-F644-87C7-EF8FAF483D7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576CF02-B846-FE4C-ACF3-07C9DDF3AAE8}"/>
              </a:ext>
            </a:extLst>
          </p:cNvPr>
          <p:cNvSpPr>
            <a:spLocks noGrp="1"/>
          </p:cNvSpPr>
          <p:nvPr>
            <p:ph type="sldNum" sz="quarter" idx="12"/>
          </p:nvPr>
        </p:nvSpPr>
        <p:spPr/>
        <p:txBody>
          <a:bodyPr/>
          <a:lstStyle/>
          <a:p>
            <a:fld id="{09BD0BA2-DDD1-1E47-B652-E86FAC980A23}" type="slidenum">
              <a:rPr lang="en-US" smtClean="0"/>
              <a:t>‹#›</a:t>
            </a:fld>
            <a:endParaRPr lang="en-US" dirty="0"/>
          </a:p>
        </p:txBody>
      </p:sp>
      <p:sp>
        <p:nvSpPr>
          <p:cNvPr id="10" name="Title 1">
            <a:extLst>
              <a:ext uri="{FF2B5EF4-FFF2-40B4-BE49-F238E27FC236}">
                <a16:creationId xmlns:a16="http://schemas.microsoft.com/office/drawing/2014/main" id="{22BFF539-03A4-4749-A4BD-F2CFBABFD5F9}"/>
              </a:ext>
            </a:extLst>
          </p:cNvPr>
          <p:cNvSpPr>
            <a:spLocks noGrp="1"/>
          </p:cNvSpPr>
          <p:nvPr>
            <p:ph type="title"/>
          </p:nvPr>
        </p:nvSpPr>
        <p:spPr>
          <a:xfrm>
            <a:off x="838200" y="136525"/>
            <a:ext cx="10515600" cy="759339"/>
          </a:xfrm>
        </p:spPr>
        <p:txBody>
          <a:bodyPr/>
          <a:lstStyle/>
          <a:p>
            <a:r>
              <a:rPr lang="en-US"/>
              <a:t>Click to edit Master title style</a:t>
            </a:r>
          </a:p>
        </p:txBody>
      </p:sp>
    </p:spTree>
    <p:extLst>
      <p:ext uri="{BB962C8B-B14F-4D97-AF65-F5344CB8AC3E}">
        <p14:creationId xmlns:p14="http://schemas.microsoft.com/office/powerpoint/2010/main" val="1304801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F4D0B-2FEA-344E-8AB4-7A34BBDBD7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C27AC0-352B-724D-AEF4-3A5FBCDC5772}"/>
              </a:ext>
            </a:extLst>
          </p:cNvPr>
          <p:cNvSpPr>
            <a:spLocks noGrp="1"/>
          </p:cNvSpPr>
          <p:nvPr>
            <p:ph type="dt" sz="half" idx="10"/>
          </p:nvPr>
        </p:nvSpPr>
        <p:spPr/>
        <p:txBody>
          <a:bodyPr/>
          <a:lstStyle/>
          <a:p>
            <a:fld id="{8C3BA260-8B5D-2149-9A6A-AA677A5BFA16}" type="datetimeFigureOut">
              <a:rPr lang="en-US" smtClean="0"/>
              <a:t>6/10/2021</a:t>
            </a:fld>
            <a:endParaRPr lang="en-US" dirty="0"/>
          </a:p>
        </p:txBody>
      </p:sp>
      <p:sp>
        <p:nvSpPr>
          <p:cNvPr id="4" name="Footer Placeholder 3">
            <a:extLst>
              <a:ext uri="{FF2B5EF4-FFF2-40B4-BE49-F238E27FC236}">
                <a16:creationId xmlns:a16="http://schemas.microsoft.com/office/drawing/2014/main" id="{36DAF4DB-9E5E-2B41-870D-C726B29BDD6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5809531-CBA3-CA47-8952-1601C7E7B9BD}"/>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3249777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948A-3B9C-3247-B55B-472B91B2CCA5}"/>
              </a:ext>
            </a:extLst>
          </p:cNvPr>
          <p:cNvSpPr>
            <a:spLocks noGrp="1"/>
          </p:cNvSpPr>
          <p:nvPr>
            <p:ph type="title"/>
          </p:nvPr>
        </p:nvSpPr>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0588FDD0-4F9B-0342-9D97-5505E4584460}"/>
              </a:ext>
            </a:extLst>
          </p:cNvPr>
          <p:cNvSpPr>
            <a:spLocks noGrp="1"/>
          </p:cNvSpPr>
          <p:nvPr>
            <p:ph idx="1"/>
          </p:nvPr>
        </p:nvSpPr>
        <p:spPr/>
        <p:txBody>
          <a:bodyPr/>
          <a:lstStyle>
            <a:lvl1pPr marL="457200" indent="-457200">
              <a:buClr>
                <a:srgbClr val="00B5EF"/>
              </a:buClr>
              <a:buFont typeface="Arial" panose="020B0604020202020204" pitchFamily="34" charset="0"/>
              <a:buChar cha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DAD60BAF-2049-1F40-A9A1-93E620FEA7E1}"/>
              </a:ext>
            </a:extLst>
          </p:cNvPr>
          <p:cNvSpPr txBox="1">
            <a:spLocks/>
          </p:cNvSpPr>
          <p:nvPr userDrawn="1"/>
        </p:nvSpPr>
        <p:spPr>
          <a:xfrm>
            <a:off x="838200"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2385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04428D-D02C-FB4E-921C-904756C33C0F}"/>
              </a:ext>
            </a:extLst>
          </p:cNvPr>
          <p:cNvSpPr>
            <a:spLocks noGrp="1"/>
          </p:cNvSpPr>
          <p:nvPr>
            <p:ph type="dt" sz="half" idx="10"/>
          </p:nvPr>
        </p:nvSpPr>
        <p:spPr/>
        <p:txBody>
          <a:bodyPr/>
          <a:lstStyle/>
          <a:p>
            <a:fld id="{8C3BA260-8B5D-2149-9A6A-AA677A5BFA16}" type="datetimeFigureOut">
              <a:rPr lang="en-US" smtClean="0"/>
              <a:t>6/10/2021</a:t>
            </a:fld>
            <a:endParaRPr lang="en-US" dirty="0"/>
          </a:p>
        </p:txBody>
      </p:sp>
      <p:sp>
        <p:nvSpPr>
          <p:cNvPr id="3" name="Footer Placeholder 2">
            <a:extLst>
              <a:ext uri="{FF2B5EF4-FFF2-40B4-BE49-F238E27FC236}">
                <a16:creationId xmlns:a16="http://schemas.microsoft.com/office/drawing/2014/main" id="{2FA94F2B-C4E0-FF4B-8FE4-B3A12E2CEE4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FDB49A9-1BDE-4E4D-912E-29A359002135}"/>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061134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F8F93-6641-8540-84B5-3E6D9E7F241B}"/>
              </a:ext>
            </a:extLst>
          </p:cNvPr>
          <p:cNvSpPr>
            <a:spLocks noGrp="1"/>
          </p:cNvSpPr>
          <p:nvPr>
            <p:ph type="title"/>
          </p:nvPr>
        </p:nvSpPr>
        <p:spPr>
          <a:xfrm>
            <a:off x="839788" y="457200"/>
            <a:ext cx="3932237" cy="1600200"/>
          </a:xfrm>
        </p:spPr>
        <p:txBody>
          <a:bodyPr anchor="b"/>
          <a:lstStyle>
            <a:lvl1pPr>
              <a:defRPr sz="3200">
                <a:solidFill>
                  <a:srgbClr val="00B5E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90424A9-1560-804A-9049-87BA21C39E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A771D70-1E64-F842-AB3C-6E14C57BEC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C32F6D-DFE2-A143-BBF9-8B2992B06F96}"/>
              </a:ext>
            </a:extLst>
          </p:cNvPr>
          <p:cNvSpPr>
            <a:spLocks noGrp="1"/>
          </p:cNvSpPr>
          <p:nvPr>
            <p:ph type="dt" sz="half" idx="10"/>
          </p:nvPr>
        </p:nvSpPr>
        <p:spPr/>
        <p:txBody>
          <a:bodyPr/>
          <a:lstStyle/>
          <a:p>
            <a:fld id="{8C3BA260-8B5D-2149-9A6A-AA677A5BFA16}" type="datetimeFigureOut">
              <a:rPr lang="en-US" smtClean="0"/>
              <a:t>6/10/2021</a:t>
            </a:fld>
            <a:endParaRPr lang="en-US" dirty="0"/>
          </a:p>
        </p:txBody>
      </p:sp>
      <p:sp>
        <p:nvSpPr>
          <p:cNvPr id="6" name="Footer Placeholder 5">
            <a:extLst>
              <a:ext uri="{FF2B5EF4-FFF2-40B4-BE49-F238E27FC236}">
                <a16:creationId xmlns:a16="http://schemas.microsoft.com/office/drawing/2014/main" id="{C4B621E9-F753-384F-96D0-64EAE4C3AD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9F257F-EAD2-444F-9FE4-A9F6FFB9908E}"/>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3139868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5A79-C68A-1241-8F65-752AA1192C0E}"/>
              </a:ext>
            </a:extLst>
          </p:cNvPr>
          <p:cNvSpPr>
            <a:spLocks noGrp="1"/>
          </p:cNvSpPr>
          <p:nvPr>
            <p:ph type="title"/>
          </p:nvPr>
        </p:nvSpPr>
        <p:spPr>
          <a:xfrm>
            <a:off x="839788" y="457200"/>
            <a:ext cx="3932237" cy="1600200"/>
          </a:xfrm>
        </p:spPr>
        <p:txBody>
          <a:bodyPr anchor="b"/>
          <a:lstStyle>
            <a:lvl1pPr>
              <a:defRPr sz="3200">
                <a:solidFill>
                  <a:srgbClr val="00B5E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AB4A7E82-5C50-F74D-9AA6-F1EE1A1B52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BB1B18-8901-C84C-B1BA-8B14E0A75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7A7F9A-B120-E04F-A182-57D9FF5AABFE}"/>
              </a:ext>
            </a:extLst>
          </p:cNvPr>
          <p:cNvSpPr>
            <a:spLocks noGrp="1"/>
          </p:cNvSpPr>
          <p:nvPr>
            <p:ph type="dt" sz="half" idx="10"/>
          </p:nvPr>
        </p:nvSpPr>
        <p:spPr/>
        <p:txBody>
          <a:bodyPr/>
          <a:lstStyle/>
          <a:p>
            <a:fld id="{8C3BA260-8B5D-2149-9A6A-AA677A5BFA16}" type="datetimeFigureOut">
              <a:rPr lang="en-US" smtClean="0"/>
              <a:t>6/10/2021</a:t>
            </a:fld>
            <a:endParaRPr lang="en-US" dirty="0"/>
          </a:p>
        </p:txBody>
      </p:sp>
      <p:sp>
        <p:nvSpPr>
          <p:cNvPr id="6" name="Footer Placeholder 5">
            <a:extLst>
              <a:ext uri="{FF2B5EF4-FFF2-40B4-BE49-F238E27FC236}">
                <a16:creationId xmlns:a16="http://schemas.microsoft.com/office/drawing/2014/main" id="{5A56087A-AE49-284D-A561-3DAC30231A6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B935B78-CE27-CF41-883E-5D9FE0EF1BB7}"/>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984960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951A8-4D06-344A-A4D2-23D18ED77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F468D2-C371-8046-9A5D-24669AD4D5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B7050-A13C-1645-887B-2B5743D6E328}"/>
              </a:ext>
            </a:extLst>
          </p:cNvPr>
          <p:cNvSpPr>
            <a:spLocks noGrp="1"/>
          </p:cNvSpPr>
          <p:nvPr>
            <p:ph type="dt" sz="half" idx="10"/>
          </p:nvPr>
        </p:nvSpPr>
        <p:spPr/>
        <p:txBody>
          <a:bodyPr/>
          <a:lstStyle/>
          <a:p>
            <a:fld id="{8C3BA260-8B5D-2149-9A6A-AA677A5BFA16}" type="datetimeFigureOut">
              <a:rPr lang="en-US" smtClean="0"/>
              <a:t>6/10/2021</a:t>
            </a:fld>
            <a:endParaRPr lang="en-US" dirty="0"/>
          </a:p>
        </p:txBody>
      </p:sp>
      <p:sp>
        <p:nvSpPr>
          <p:cNvPr id="5" name="Footer Placeholder 4">
            <a:extLst>
              <a:ext uri="{FF2B5EF4-FFF2-40B4-BE49-F238E27FC236}">
                <a16:creationId xmlns:a16="http://schemas.microsoft.com/office/drawing/2014/main" id="{49D3D134-3B1E-864C-9053-0ECFF9EB16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F75667-951F-0044-89AB-8841B96C72A7}"/>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1101041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AE26A6-0E21-0C47-81F8-7B4CFD13ED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6F9BA9-4CFF-CB40-B188-9A599E40B2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6C427-48E6-5246-A494-58A7CE64A217}"/>
              </a:ext>
            </a:extLst>
          </p:cNvPr>
          <p:cNvSpPr>
            <a:spLocks noGrp="1"/>
          </p:cNvSpPr>
          <p:nvPr>
            <p:ph type="dt" sz="half" idx="10"/>
          </p:nvPr>
        </p:nvSpPr>
        <p:spPr/>
        <p:txBody>
          <a:bodyPr/>
          <a:lstStyle/>
          <a:p>
            <a:fld id="{8C3BA260-8B5D-2149-9A6A-AA677A5BFA16}" type="datetimeFigureOut">
              <a:rPr lang="en-US" smtClean="0"/>
              <a:t>6/10/2021</a:t>
            </a:fld>
            <a:endParaRPr lang="en-US" dirty="0"/>
          </a:p>
        </p:txBody>
      </p:sp>
      <p:sp>
        <p:nvSpPr>
          <p:cNvPr id="5" name="Footer Placeholder 4">
            <a:extLst>
              <a:ext uri="{FF2B5EF4-FFF2-40B4-BE49-F238E27FC236}">
                <a16:creationId xmlns:a16="http://schemas.microsoft.com/office/drawing/2014/main" id="{BBA659D3-5E39-0F4B-9868-A2610071AB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C2A6EA-D39C-DC4F-B742-55063A964704}"/>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39202986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4E63A-059D-2749-83CC-560FD2BACB66}"/>
              </a:ext>
            </a:extLst>
          </p:cNvPr>
          <p:cNvSpPr>
            <a:spLocks noGrp="1"/>
          </p:cNvSpPr>
          <p:nvPr>
            <p:ph type="title" hasCustomPrompt="1"/>
          </p:nvPr>
        </p:nvSpPr>
        <p:spPr>
          <a:xfrm>
            <a:off x="831850" y="1709738"/>
            <a:ext cx="10515600" cy="2852737"/>
          </a:xfrm>
        </p:spPr>
        <p:txBody>
          <a:bodyPr anchor="ctr"/>
          <a:lstStyle>
            <a:lvl1pPr algn="ctr">
              <a:defRPr sz="6000">
                <a:solidFill>
                  <a:schemeClr val="bg1"/>
                </a:solidFill>
              </a:defRPr>
            </a:lvl1pPr>
          </a:lstStyle>
          <a:p>
            <a:r>
              <a:rPr lang="en-US" dirty="0"/>
              <a:t>Section title</a:t>
            </a:r>
          </a:p>
        </p:txBody>
      </p:sp>
      <p:sp>
        <p:nvSpPr>
          <p:cNvPr id="3" name="Text Placeholder 2">
            <a:extLst>
              <a:ext uri="{FF2B5EF4-FFF2-40B4-BE49-F238E27FC236}">
                <a16:creationId xmlns:a16="http://schemas.microsoft.com/office/drawing/2014/main" id="{CE72BE31-0240-D149-B832-167D4ED8C597}"/>
              </a:ext>
            </a:extLst>
          </p:cNvPr>
          <p:cNvSpPr>
            <a:spLocks noGrp="1"/>
          </p:cNvSpPr>
          <p:nvPr>
            <p:ph type="body" idx="1"/>
          </p:nvPr>
        </p:nvSpPr>
        <p:spPr>
          <a:xfrm>
            <a:off x="831850" y="4589463"/>
            <a:ext cx="10515600" cy="1500187"/>
          </a:xfrm>
        </p:spPr>
        <p:txBody>
          <a:bodyPr/>
          <a:lstStyle>
            <a:lvl1pPr marL="0" indent="0" algn="ctr">
              <a:buNone/>
              <a:defRPr sz="2400">
                <a:solidFill>
                  <a:srgbClr val="00B5E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412C914-1D7B-CF4D-B620-A0DEEAD5B9C4}"/>
              </a:ext>
            </a:extLst>
          </p:cNvPr>
          <p:cNvSpPr>
            <a:spLocks noGrp="1"/>
          </p:cNvSpPr>
          <p:nvPr>
            <p:ph type="dt" sz="half" idx="10"/>
          </p:nvPr>
        </p:nvSpPr>
        <p:spPr/>
        <p:txBody>
          <a:bodyPr/>
          <a:lstStyle/>
          <a:p>
            <a:fld id="{8C3BA260-8B5D-2149-9A6A-AA677A5BFA16}" type="datetimeFigureOut">
              <a:rPr lang="en-US" smtClean="0"/>
              <a:t>6/10/2021</a:t>
            </a:fld>
            <a:endParaRPr lang="en-US" dirty="0"/>
          </a:p>
        </p:txBody>
      </p:sp>
      <p:sp>
        <p:nvSpPr>
          <p:cNvPr id="5" name="Footer Placeholder 4">
            <a:extLst>
              <a:ext uri="{FF2B5EF4-FFF2-40B4-BE49-F238E27FC236}">
                <a16:creationId xmlns:a16="http://schemas.microsoft.com/office/drawing/2014/main" id="{8864B62B-0C23-3A41-BE9C-F3DEB5022E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0BC095-67A6-A44F-BAB5-393A281F53D3}"/>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1263363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948A-3B9C-3247-B55B-472B91B2CCA5}"/>
              </a:ext>
            </a:extLst>
          </p:cNvPr>
          <p:cNvSpPr>
            <a:spLocks noGrp="1"/>
          </p:cNvSpPr>
          <p:nvPr>
            <p:ph type="title"/>
          </p:nvPr>
        </p:nvSpPr>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0588FDD0-4F9B-0342-9D97-5505E4584460}"/>
              </a:ext>
            </a:extLst>
          </p:cNvPr>
          <p:cNvSpPr>
            <a:spLocks noGrp="1"/>
          </p:cNvSpPr>
          <p:nvPr>
            <p:ph idx="1"/>
          </p:nvPr>
        </p:nvSpPr>
        <p:spPr/>
        <p:txBody>
          <a:bodyPr/>
          <a:lstStyle>
            <a:lvl1pPr marL="457200" indent="-457200">
              <a:buClr>
                <a:srgbClr val="00B5EF"/>
              </a:buClr>
              <a:buFont typeface="Arial" panose="020B0604020202020204" pitchFamily="34" charset="0"/>
              <a:buChar cha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4C4921F-F37F-954F-8FC1-E95A03DB8C8A}"/>
              </a:ext>
            </a:extLst>
          </p:cNvPr>
          <p:cNvSpPr>
            <a:spLocks noGrp="1"/>
          </p:cNvSpPr>
          <p:nvPr>
            <p:ph type="dt" sz="half" idx="10"/>
          </p:nvPr>
        </p:nvSpPr>
        <p:spPr/>
        <p:txBody>
          <a:bodyPr/>
          <a:lstStyle/>
          <a:p>
            <a:fld id="{8C3BA260-8B5D-2149-9A6A-AA677A5BFA16}" type="datetimeFigureOut">
              <a:rPr lang="en-US" smtClean="0"/>
              <a:t>6/10/2021</a:t>
            </a:fld>
            <a:endParaRPr lang="en-US" dirty="0"/>
          </a:p>
        </p:txBody>
      </p:sp>
      <p:sp>
        <p:nvSpPr>
          <p:cNvPr id="5" name="Footer Placeholder 4">
            <a:extLst>
              <a:ext uri="{FF2B5EF4-FFF2-40B4-BE49-F238E27FC236}">
                <a16:creationId xmlns:a16="http://schemas.microsoft.com/office/drawing/2014/main" id="{4827A74A-6D7F-0C47-A4CF-C63DE8975B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23A9D-0834-0943-8018-07B85DFE451C}"/>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953912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Video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948A-3B9C-3247-B55B-472B91B2CCA5}"/>
              </a:ext>
            </a:extLst>
          </p:cNvPr>
          <p:cNvSpPr>
            <a:spLocks noGrp="1"/>
          </p:cNvSpPr>
          <p:nvPr>
            <p:ph type="title"/>
          </p:nvPr>
        </p:nvSpPr>
        <p:spPr>
          <a:xfrm>
            <a:off x="838200" y="136525"/>
            <a:ext cx="10515600" cy="759339"/>
          </a:xfrm>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0588FDD0-4F9B-0342-9D97-5505E4584460}"/>
              </a:ext>
            </a:extLst>
          </p:cNvPr>
          <p:cNvSpPr>
            <a:spLocks noGrp="1"/>
          </p:cNvSpPr>
          <p:nvPr>
            <p:ph idx="1"/>
          </p:nvPr>
        </p:nvSpPr>
        <p:spPr>
          <a:xfrm>
            <a:off x="1611630" y="895864"/>
            <a:ext cx="8961120" cy="5036305"/>
          </a:xfrm>
        </p:spPr>
        <p:txBody>
          <a:bodyPr/>
          <a:lstStyle>
            <a:lvl1pPr marL="457200" indent="-457200">
              <a:buClr>
                <a:srgbClr val="00B5EF"/>
              </a:buClr>
              <a:buFont typeface="Arial" panose="020B0604020202020204" pitchFamily="34" charset="0"/>
              <a:buChar char="•"/>
              <a:defRPr>
                <a:solidFill>
                  <a:schemeClr val="bg1"/>
                </a:solidFill>
              </a:defRPr>
            </a:lvl1pPr>
            <a:lvl2pPr>
              <a:buClr>
                <a:srgbClr val="00B5EF"/>
              </a:buClr>
              <a:defRPr>
                <a:solidFill>
                  <a:schemeClr val="bg1"/>
                </a:solidFill>
              </a:defRPr>
            </a:lvl2pPr>
            <a:lvl3pPr>
              <a:buClr>
                <a:srgbClr val="00B5EF"/>
              </a:buClr>
              <a:defRPr>
                <a:solidFill>
                  <a:schemeClr val="bg1"/>
                </a:solidFill>
              </a:defRPr>
            </a:lvl3pPr>
            <a:lvl4pPr>
              <a:buClr>
                <a:srgbClr val="00B5EF"/>
              </a:buClr>
              <a:defRPr>
                <a:solidFill>
                  <a:schemeClr val="bg1"/>
                </a:solidFill>
              </a:defRPr>
            </a:lvl4pPr>
            <a:lvl5pPr>
              <a:buClr>
                <a:srgbClr val="00B5EF"/>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4C4921F-F37F-954F-8FC1-E95A03DB8C8A}"/>
              </a:ext>
            </a:extLst>
          </p:cNvPr>
          <p:cNvSpPr>
            <a:spLocks noGrp="1"/>
          </p:cNvSpPr>
          <p:nvPr>
            <p:ph type="dt" sz="half" idx="10"/>
          </p:nvPr>
        </p:nvSpPr>
        <p:spPr/>
        <p:txBody>
          <a:bodyPr/>
          <a:lstStyle/>
          <a:p>
            <a:fld id="{8C3BA260-8B5D-2149-9A6A-AA677A5BFA16}" type="datetimeFigureOut">
              <a:rPr lang="en-US" smtClean="0"/>
              <a:t>6/10/2021</a:t>
            </a:fld>
            <a:endParaRPr lang="en-US" dirty="0"/>
          </a:p>
        </p:txBody>
      </p:sp>
      <p:sp>
        <p:nvSpPr>
          <p:cNvPr id="5" name="Footer Placeholder 4">
            <a:extLst>
              <a:ext uri="{FF2B5EF4-FFF2-40B4-BE49-F238E27FC236}">
                <a16:creationId xmlns:a16="http://schemas.microsoft.com/office/drawing/2014/main" id="{4827A74A-6D7F-0C47-A4CF-C63DE8975B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23A9D-0834-0943-8018-07B85DFE451C}"/>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517196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32554-6E2E-4A48-8922-791A38FBC770}"/>
              </a:ext>
            </a:extLst>
          </p:cNvPr>
          <p:cNvSpPr>
            <a:spLocks noGrp="1"/>
          </p:cNvSpPr>
          <p:nvPr>
            <p:ph type="title"/>
          </p:nvPr>
        </p:nvSpPr>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633A68CC-4787-2A40-908B-33ABBF7BF9D2}"/>
              </a:ext>
            </a:extLst>
          </p:cNvPr>
          <p:cNvSpPr>
            <a:spLocks noGrp="1"/>
          </p:cNvSpPr>
          <p:nvPr>
            <p:ph sz="half" idx="1"/>
          </p:nvPr>
        </p:nvSpPr>
        <p:spPr>
          <a:xfrm>
            <a:off x="838200" y="1825625"/>
            <a:ext cx="5181600" cy="435133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CCD6336-5900-CF41-8F63-2E93C1ABBF66}"/>
              </a:ext>
            </a:extLst>
          </p:cNvPr>
          <p:cNvSpPr>
            <a:spLocks noGrp="1"/>
          </p:cNvSpPr>
          <p:nvPr>
            <p:ph sz="half" idx="2"/>
          </p:nvPr>
        </p:nvSpPr>
        <p:spPr>
          <a:xfrm>
            <a:off x="6172200" y="1825625"/>
            <a:ext cx="5181600" cy="435133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C5F407E-47AE-C44C-8837-B0C7DD3B0E61}"/>
              </a:ext>
            </a:extLst>
          </p:cNvPr>
          <p:cNvSpPr>
            <a:spLocks noGrp="1"/>
          </p:cNvSpPr>
          <p:nvPr>
            <p:ph type="dt" sz="half" idx="10"/>
          </p:nvPr>
        </p:nvSpPr>
        <p:spPr/>
        <p:txBody>
          <a:bodyPr/>
          <a:lstStyle/>
          <a:p>
            <a:fld id="{8C3BA260-8B5D-2149-9A6A-AA677A5BFA16}" type="datetimeFigureOut">
              <a:rPr lang="en-US" smtClean="0"/>
              <a:t>6/10/2021</a:t>
            </a:fld>
            <a:endParaRPr lang="en-US" dirty="0"/>
          </a:p>
        </p:txBody>
      </p:sp>
      <p:sp>
        <p:nvSpPr>
          <p:cNvPr id="6" name="Footer Placeholder 5">
            <a:extLst>
              <a:ext uri="{FF2B5EF4-FFF2-40B4-BE49-F238E27FC236}">
                <a16:creationId xmlns:a16="http://schemas.microsoft.com/office/drawing/2014/main" id="{24C794AC-B847-AA4C-B8FA-92B3F2A7DE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E88B4F2-F4CC-4842-9F3D-CD7BCF22066C}"/>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196301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7DA57E-1995-4348-8299-1A6161F968A8}"/>
              </a:ext>
            </a:extLst>
          </p:cNvPr>
          <p:cNvSpPr>
            <a:spLocks noGrp="1"/>
          </p:cNvSpPr>
          <p:nvPr>
            <p:ph type="body" idx="1"/>
          </p:nvPr>
        </p:nvSpPr>
        <p:spPr>
          <a:xfrm>
            <a:off x="839788" y="1681163"/>
            <a:ext cx="5157787" cy="823912"/>
          </a:xfrm>
        </p:spPr>
        <p:txBody>
          <a:bodyPr anchor="b"/>
          <a:lstStyle>
            <a:lvl1pPr marL="0" indent="0">
              <a:buNone/>
              <a:defRPr sz="2400" b="1">
                <a:solidFill>
                  <a:srgbClr val="00B5E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827C759-5C01-F946-BF3E-48F3E3B70F6E}"/>
              </a:ext>
            </a:extLst>
          </p:cNvPr>
          <p:cNvSpPr>
            <a:spLocks noGrp="1"/>
          </p:cNvSpPr>
          <p:nvPr>
            <p:ph sz="half" idx="2"/>
          </p:nvPr>
        </p:nvSpPr>
        <p:spPr>
          <a:xfrm>
            <a:off x="839788" y="2505075"/>
            <a:ext cx="5157787" cy="368458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EDCB5F-EE2B-0345-BBB8-E9680E99C22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B5E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F0ED3D0-D7A0-D34E-948D-E8EEAA32742A}"/>
              </a:ext>
            </a:extLst>
          </p:cNvPr>
          <p:cNvSpPr>
            <a:spLocks noGrp="1"/>
          </p:cNvSpPr>
          <p:nvPr>
            <p:ph sz="quarter" idx="4"/>
          </p:nvPr>
        </p:nvSpPr>
        <p:spPr>
          <a:xfrm>
            <a:off x="6172200" y="2505075"/>
            <a:ext cx="5183188" cy="368458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D64C306-5460-9648-BDB6-D6FC328ACAB5}"/>
              </a:ext>
            </a:extLst>
          </p:cNvPr>
          <p:cNvSpPr>
            <a:spLocks noGrp="1"/>
          </p:cNvSpPr>
          <p:nvPr>
            <p:ph type="dt" sz="half" idx="10"/>
          </p:nvPr>
        </p:nvSpPr>
        <p:spPr/>
        <p:txBody>
          <a:bodyPr/>
          <a:lstStyle/>
          <a:p>
            <a:fld id="{8C3BA260-8B5D-2149-9A6A-AA677A5BFA16}" type="datetimeFigureOut">
              <a:rPr lang="en-US" smtClean="0"/>
              <a:t>6/10/2021</a:t>
            </a:fld>
            <a:endParaRPr lang="en-US" dirty="0"/>
          </a:p>
        </p:txBody>
      </p:sp>
      <p:sp>
        <p:nvSpPr>
          <p:cNvPr id="8" name="Footer Placeholder 7">
            <a:extLst>
              <a:ext uri="{FF2B5EF4-FFF2-40B4-BE49-F238E27FC236}">
                <a16:creationId xmlns:a16="http://schemas.microsoft.com/office/drawing/2014/main" id="{97706ABE-8753-F644-87C7-EF8FAF483D7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576CF02-B846-FE4C-ACF3-07C9DDF3AAE8}"/>
              </a:ext>
            </a:extLst>
          </p:cNvPr>
          <p:cNvSpPr>
            <a:spLocks noGrp="1"/>
          </p:cNvSpPr>
          <p:nvPr>
            <p:ph type="sldNum" sz="quarter" idx="12"/>
          </p:nvPr>
        </p:nvSpPr>
        <p:spPr/>
        <p:txBody>
          <a:bodyPr/>
          <a:lstStyle/>
          <a:p>
            <a:fld id="{09BD0BA2-DDD1-1E47-B652-E86FAC980A23}" type="slidenum">
              <a:rPr lang="en-US" smtClean="0"/>
              <a:t>‹#›</a:t>
            </a:fld>
            <a:endParaRPr lang="en-US" dirty="0"/>
          </a:p>
        </p:txBody>
      </p:sp>
      <p:sp>
        <p:nvSpPr>
          <p:cNvPr id="10" name="Title 1">
            <a:extLst>
              <a:ext uri="{FF2B5EF4-FFF2-40B4-BE49-F238E27FC236}">
                <a16:creationId xmlns:a16="http://schemas.microsoft.com/office/drawing/2014/main" id="{22BFF539-03A4-4749-A4BD-F2CFBABFD5F9}"/>
              </a:ext>
            </a:extLst>
          </p:cNvPr>
          <p:cNvSpPr>
            <a:spLocks noGrp="1"/>
          </p:cNvSpPr>
          <p:nvPr>
            <p:ph type="title"/>
          </p:nvPr>
        </p:nvSpPr>
        <p:spPr>
          <a:xfrm>
            <a:off x="838200" y="136525"/>
            <a:ext cx="10515600" cy="759339"/>
          </a:xfrm>
        </p:spPr>
        <p:txBody>
          <a:bodyPr/>
          <a:lstStyle/>
          <a:p>
            <a:r>
              <a:rPr lang="en-US"/>
              <a:t>Click to edit Master title style</a:t>
            </a:r>
          </a:p>
        </p:txBody>
      </p:sp>
    </p:spTree>
    <p:extLst>
      <p:ext uri="{BB962C8B-B14F-4D97-AF65-F5344CB8AC3E}">
        <p14:creationId xmlns:p14="http://schemas.microsoft.com/office/powerpoint/2010/main" val="1227836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Video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948A-3B9C-3247-B55B-472B91B2CCA5}"/>
              </a:ext>
            </a:extLst>
          </p:cNvPr>
          <p:cNvSpPr>
            <a:spLocks noGrp="1"/>
          </p:cNvSpPr>
          <p:nvPr>
            <p:ph type="title"/>
          </p:nvPr>
        </p:nvSpPr>
        <p:spPr>
          <a:xfrm>
            <a:off x="838200" y="136525"/>
            <a:ext cx="10327105" cy="759339"/>
          </a:xfrm>
        </p:spPr>
        <p:txBody>
          <a:bodyPr anchor="t"/>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88FDD0-4F9B-0342-9D97-5505E4584460}"/>
              </a:ext>
            </a:extLst>
          </p:cNvPr>
          <p:cNvSpPr>
            <a:spLocks noGrp="1"/>
          </p:cNvSpPr>
          <p:nvPr>
            <p:ph idx="1"/>
          </p:nvPr>
        </p:nvSpPr>
        <p:spPr>
          <a:xfrm>
            <a:off x="1158240" y="895863"/>
            <a:ext cx="9875520" cy="5550408"/>
          </a:xfrm>
        </p:spPr>
        <p:txBody>
          <a:bodyPr/>
          <a:lstStyle>
            <a:lvl1pPr marL="457200" indent="-457200">
              <a:buClr>
                <a:srgbClr val="00B5EF"/>
              </a:buClr>
              <a:buFont typeface="Arial" panose="020B0604020202020204" pitchFamily="34" charset="0"/>
              <a:buChar char="•"/>
              <a:defRPr>
                <a:solidFill>
                  <a:schemeClr val="bg1"/>
                </a:solidFill>
              </a:defRPr>
            </a:lvl1pPr>
            <a:lvl2pPr>
              <a:buClr>
                <a:srgbClr val="00B5EF"/>
              </a:buClr>
              <a:defRPr>
                <a:solidFill>
                  <a:schemeClr val="bg1"/>
                </a:solidFill>
              </a:defRPr>
            </a:lvl2pPr>
            <a:lvl3pPr>
              <a:buClr>
                <a:srgbClr val="00B5EF"/>
              </a:buClr>
              <a:defRPr>
                <a:solidFill>
                  <a:schemeClr val="bg1"/>
                </a:solidFill>
              </a:defRPr>
            </a:lvl3pPr>
            <a:lvl4pPr>
              <a:buClr>
                <a:srgbClr val="00B5EF"/>
              </a:buClr>
              <a:defRPr>
                <a:solidFill>
                  <a:schemeClr val="bg1"/>
                </a:solidFill>
              </a:defRPr>
            </a:lvl4pPr>
            <a:lvl5pPr>
              <a:buClr>
                <a:srgbClr val="00B5EF"/>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477ECB8-94DC-D748-AECA-8563E049C82C}"/>
              </a:ext>
            </a:extLst>
          </p:cNvPr>
          <p:cNvSpPr txBox="1">
            <a:spLocks/>
          </p:cNvSpPr>
          <p:nvPr userDrawn="1"/>
        </p:nvSpPr>
        <p:spPr>
          <a:xfrm>
            <a:off x="646982"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102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F4D0B-2FEA-344E-8AB4-7A34BBDBD7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C27AC0-352B-724D-AEF4-3A5FBCDC5772}"/>
              </a:ext>
            </a:extLst>
          </p:cNvPr>
          <p:cNvSpPr>
            <a:spLocks noGrp="1"/>
          </p:cNvSpPr>
          <p:nvPr>
            <p:ph type="dt" sz="half" idx="10"/>
          </p:nvPr>
        </p:nvSpPr>
        <p:spPr/>
        <p:txBody>
          <a:bodyPr/>
          <a:lstStyle/>
          <a:p>
            <a:fld id="{8C3BA260-8B5D-2149-9A6A-AA677A5BFA16}" type="datetimeFigureOut">
              <a:rPr lang="en-US" smtClean="0"/>
              <a:t>6/10/2021</a:t>
            </a:fld>
            <a:endParaRPr lang="en-US" dirty="0"/>
          </a:p>
        </p:txBody>
      </p:sp>
      <p:sp>
        <p:nvSpPr>
          <p:cNvPr id="4" name="Footer Placeholder 3">
            <a:extLst>
              <a:ext uri="{FF2B5EF4-FFF2-40B4-BE49-F238E27FC236}">
                <a16:creationId xmlns:a16="http://schemas.microsoft.com/office/drawing/2014/main" id="{36DAF4DB-9E5E-2B41-870D-C726B29BDD6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5809531-CBA3-CA47-8952-1601C7E7B9BD}"/>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499318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04428D-D02C-FB4E-921C-904756C33C0F}"/>
              </a:ext>
            </a:extLst>
          </p:cNvPr>
          <p:cNvSpPr>
            <a:spLocks noGrp="1"/>
          </p:cNvSpPr>
          <p:nvPr>
            <p:ph type="dt" sz="half" idx="10"/>
          </p:nvPr>
        </p:nvSpPr>
        <p:spPr/>
        <p:txBody>
          <a:bodyPr/>
          <a:lstStyle/>
          <a:p>
            <a:fld id="{8C3BA260-8B5D-2149-9A6A-AA677A5BFA16}" type="datetimeFigureOut">
              <a:rPr lang="en-US" smtClean="0"/>
              <a:t>6/10/2021</a:t>
            </a:fld>
            <a:endParaRPr lang="en-US" dirty="0"/>
          </a:p>
        </p:txBody>
      </p:sp>
      <p:sp>
        <p:nvSpPr>
          <p:cNvPr id="3" name="Footer Placeholder 2">
            <a:extLst>
              <a:ext uri="{FF2B5EF4-FFF2-40B4-BE49-F238E27FC236}">
                <a16:creationId xmlns:a16="http://schemas.microsoft.com/office/drawing/2014/main" id="{2FA94F2B-C4E0-FF4B-8FE4-B3A12E2CEE4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FDB49A9-1BDE-4E4D-912E-29A359002135}"/>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754946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F8F93-6641-8540-84B5-3E6D9E7F241B}"/>
              </a:ext>
            </a:extLst>
          </p:cNvPr>
          <p:cNvSpPr>
            <a:spLocks noGrp="1"/>
          </p:cNvSpPr>
          <p:nvPr>
            <p:ph type="title"/>
          </p:nvPr>
        </p:nvSpPr>
        <p:spPr>
          <a:xfrm>
            <a:off x="839788" y="457200"/>
            <a:ext cx="3932237" cy="1600200"/>
          </a:xfrm>
        </p:spPr>
        <p:txBody>
          <a:bodyPr anchor="b"/>
          <a:lstStyle>
            <a:lvl1pPr>
              <a:defRPr sz="3200">
                <a:solidFill>
                  <a:srgbClr val="00B5E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90424A9-1560-804A-9049-87BA21C39E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A771D70-1E64-F842-AB3C-6E14C57BEC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C32F6D-DFE2-A143-BBF9-8B2992B06F96}"/>
              </a:ext>
            </a:extLst>
          </p:cNvPr>
          <p:cNvSpPr>
            <a:spLocks noGrp="1"/>
          </p:cNvSpPr>
          <p:nvPr>
            <p:ph type="dt" sz="half" idx="10"/>
          </p:nvPr>
        </p:nvSpPr>
        <p:spPr/>
        <p:txBody>
          <a:bodyPr/>
          <a:lstStyle/>
          <a:p>
            <a:fld id="{8C3BA260-8B5D-2149-9A6A-AA677A5BFA16}" type="datetimeFigureOut">
              <a:rPr lang="en-US" smtClean="0"/>
              <a:t>6/10/2021</a:t>
            </a:fld>
            <a:endParaRPr lang="en-US" dirty="0"/>
          </a:p>
        </p:txBody>
      </p:sp>
      <p:sp>
        <p:nvSpPr>
          <p:cNvPr id="6" name="Footer Placeholder 5">
            <a:extLst>
              <a:ext uri="{FF2B5EF4-FFF2-40B4-BE49-F238E27FC236}">
                <a16:creationId xmlns:a16="http://schemas.microsoft.com/office/drawing/2014/main" id="{C4B621E9-F753-384F-96D0-64EAE4C3AD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9F257F-EAD2-444F-9FE4-A9F6FFB9908E}"/>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3457517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5A79-C68A-1241-8F65-752AA1192C0E}"/>
              </a:ext>
            </a:extLst>
          </p:cNvPr>
          <p:cNvSpPr>
            <a:spLocks noGrp="1"/>
          </p:cNvSpPr>
          <p:nvPr>
            <p:ph type="title"/>
          </p:nvPr>
        </p:nvSpPr>
        <p:spPr>
          <a:xfrm>
            <a:off x="839788" y="457200"/>
            <a:ext cx="3932237" cy="1600200"/>
          </a:xfrm>
        </p:spPr>
        <p:txBody>
          <a:bodyPr anchor="b"/>
          <a:lstStyle>
            <a:lvl1pPr>
              <a:defRPr sz="3200">
                <a:solidFill>
                  <a:srgbClr val="00B5E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AB4A7E82-5C50-F74D-9AA6-F1EE1A1B52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BB1B18-8901-C84C-B1BA-8B14E0A75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7A7F9A-B120-E04F-A182-57D9FF5AABFE}"/>
              </a:ext>
            </a:extLst>
          </p:cNvPr>
          <p:cNvSpPr>
            <a:spLocks noGrp="1"/>
          </p:cNvSpPr>
          <p:nvPr>
            <p:ph type="dt" sz="half" idx="10"/>
          </p:nvPr>
        </p:nvSpPr>
        <p:spPr/>
        <p:txBody>
          <a:bodyPr/>
          <a:lstStyle/>
          <a:p>
            <a:fld id="{8C3BA260-8B5D-2149-9A6A-AA677A5BFA16}" type="datetimeFigureOut">
              <a:rPr lang="en-US" smtClean="0"/>
              <a:t>6/10/2021</a:t>
            </a:fld>
            <a:endParaRPr lang="en-US" dirty="0"/>
          </a:p>
        </p:txBody>
      </p:sp>
      <p:sp>
        <p:nvSpPr>
          <p:cNvPr id="6" name="Footer Placeholder 5">
            <a:extLst>
              <a:ext uri="{FF2B5EF4-FFF2-40B4-BE49-F238E27FC236}">
                <a16:creationId xmlns:a16="http://schemas.microsoft.com/office/drawing/2014/main" id="{5A56087A-AE49-284D-A561-3DAC30231A6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B935B78-CE27-CF41-883E-5D9FE0EF1BB7}"/>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1391397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951A8-4D06-344A-A4D2-23D18ED77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F468D2-C371-8046-9A5D-24669AD4D5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B7050-A13C-1645-887B-2B5743D6E328}"/>
              </a:ext>
            </a:extLst>
          </p:cNvPr>
          <p:cNvSpPr>
            <a:spLocks noGrp="1"/>
          </p:cNvSpPr>
          <p:nvPr>
            <p:ph type="dt" sz="half" idx="10"/>
          </p:nvPr>
        </p:nvSpPr>
        <p:spPr/>
        <p:txBody>
          <a:bodyPr/>
          <a:lstStyle/>
          <a:p>
            <a:fld id="{8C3BA260-8B5D-2149-9A6A-AA677A5BFA16}" type="datetimeFigureOut">
              <a:rPr lang="en-US" smtClean="0"/>
              <a:t>6/10/2021</a:t>
            </a:fld>
            <a:endParaRPr lang="en-US" dirty="0"/>
          </a:p>
        </p:txBody>
      </p:sp>
      <p:sp>
        <p:nvSpPr>
          <p:cNvPr id="5" name="Footer Placeholder 4">
            <a:extLst>
              <a:ext uri="{FF2B5EF4-FFF2-40B4-BE49-F238E27FC236}">
                <a16:creationId xmlns:a16="http://schemas.microsoft.com/office/drawing/2014/main" id="{49D3D134-3B1E-864C-9053-0ECFF9EB16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F75667-951F-0044-89AB-8841B96C72A7}"/>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381507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AE26A6-0E21-0C47-81F8-7B4CFD13ED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6F9BA9-4CFF-CB40-B188-9A599E40B2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6C427-48E6-5246-A494-58A7CE64A217}"/>
              </a:ext>
            </a:extLst>
          </p:cNvPr>
          <p:cNvSpPr>
            <a:spLocks noGrp="1"/>
          </p:cNvSpPr>
          <p:nvPr>
            <p:ph type="dt" sz="half" idx="10"/>
          </p:nvPr>
        </p:nvSpPr>
        <p:spPr/>
        <p:txBody>
          <a:bodyPr/>
          <a:lstStyle/>
          <a:p>
            <a:fld id="{8C3BA260-8B5D-2149-9A6A-AA677A5BFA16}" type="datetimeFigureOut">
              <a:rPr lang="en-US" smtClean="0"/>
              <a:t>6/10/2021</a:t>
            </a:fld>
            <a:endParaRPr lang="en-US" dirty="0"/>
          </a:p>
        </p:txBody>
      </p:sp>
      <p:sp>
        <p:nvSpPr>
          <p:cNvPr id="5" name="Footer Placeholder 4">
            <a:extLst>
              <a:ext uri="{FF2B5EF4-FFF2-40B4-BE49-F238E27FC236}">
                <a16:creationId xmlns:a16="http://schemas.microsoft.com/office/drawing/2014/main" id="{BBA659D3-5E39-0F4B-9868-A2610071AB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C2A6EA-D39C-DC4F-B742-55063A964704}"/>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4077786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4E63A-059D-2749-83CC-560FD2BACB66}"/>
              </a:ext>
            </a:extLst>
          </p:cNvPr>
          <p:cNvSpPr>
            <a:spLocks noGrp="1"/>
          </p:cNvSpPr>
          <p:nvPr>
            <p:ph type="title" hasCustomPrompt="1"/>
          </p:nvPr>
        </p:nvSpPr>
        <p:spPr>
          <a:xfrm>
            <a:off x="831850" y="1709738"/>
            <a:ext cx="10515600" cy="2852737"/>
          </a:xfrm>
        </p:spPr>
        <p:txBody>
          <a:bodyPr anchor="ctr"/>
          <a:lstStyle>
            <a:lvl1pPr algn="ctr">
              <a:defRPr sz="6000">
                <a:solidFill>
                  <a:srgbClr val="233670"/>
                </a:solidFill>
              </a:defRPr>
            </a:lvl1pPr>
          </a:lstStyle>
          <a:p>
            <a:r>
              <a:rPr lang="en-US" dirty="0"/>
              <a:t>Section title</a:t>
            </a:r>
          </a:p>
        </p:txBody>
      </p:sp>
      <p:sp>
        <p:nvSpPr>
          <p:cNvPr id="3" name="Text Placeholder 2">
            <a:extLst>
              <a:ext uri="{FF2B5EF4-FFF2-40B4-BE49-F238E27FC236}">
                <a16:creationId xmlns:a16="http://schemas.microsoft.com/office/drawing/2014/main" id="{CE72BE31-0240-D149-B832-167D4ED8C597}"/>
              </a:ext>
            </a:extLst>
          </p:cNvPr>
          <p:cNvSpPr>
            <a:spLocks noGrp="1"/>
          </p:cNvSpPr>
          <p:nvPr>
            <p:ph type="body" idx="1"/>
          </p:nvPr>
        </p:nvSpPr>
        <p:spPr>
          <a:xfrm>
            <a:off x="831850" y="4589463"/>
            <a:ext cx="10515600" cy="1500187"/>
          </a:xfrm>
        </p:spPr>
        <p:txBody>
          <a:bodyPr/>
          <a:lstStyle>
            <a:lvl1pPr marL="0" indent="0" algn="ctr">
              <a:buNone/>
              <a:defRPr sz="2400">
                <a:solidFill>
                  <a:srgbClr val="00B5E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412C914-1D7B-CF4D-B620-A0DEEAD5B9C4}"/>
              </a:ext>
            </a:extLst>
          </p:cNvPr>
          <p:cNvSpPr>
            <a:spLocks noGrp="1"/>
          </p:cNvSpPr>
          <p:nvPr>
            <p:ph type="dt" sz="half" idx="10"/>
          </p:nvPr>
        </p:nvSpPr>
        <p:spPr>
          <a:xfrm>
            <a:off x="838200" y="6356350"/>
            <a:ext cx="2743200" cy="365125"/>
          </a:xfrm>
          <a:prstGeom prst="rect">
            <a:avLst/>
          </a:prstGeom>
        </p:spPr>
        <p:txBody>
          <a:bodyPr/>
          <a:lstStyle/>
          <a:p>
            <a:fld id="{8C3BA260-8B5D-2149-9A6A-AA677A5BFA16}" type="datetimeFigureOut">
              <a:rPr lang="en-US" smtClean="0"/>
              <a:t>6/10/2021</a:t>
            </a:fld>
            <a:endParaRPr lang="en-US" dirty="0"/>
          </a:p>
        </p:txBody>
      </p:sp>
      <p:sp>
        <p:nvSpPr>
          <p:cNvPr id="5" name="Footer Placeholder 4">
            <a:extLst>
              <a:ext uri="{FF2B5EF4-FFF2-40B4-BE49-F238E27FC236}">
                <a16:creationId xmlns:a16="http://schemas.microsoft.com/office/drawing/2014/main" id="{8864B62B-0C23-3A41-BE9C-F3DEB5022E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0BC095-67A6-A44F-BAB5-393A281F53D3}"/>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7559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948A-3B9C-3247-B55B-472B91B2CCA5}"/>
              </a:ext>
            </a:extLst>
          </p:cNvPr>
          <p:cNvSpPr>
            <a:spLocks noGrp="1"/>
          </p:cNvSpPr>
          <p:nvPr>
            <p:ph type="title"/>
          </p:nvPr>
        </p:nvSpPr>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0588FDD0-4F9B-0342-9D97-5505E4584460}"/>
              </a:ext>
            </a:extLst>
          </p:cNvPr>
          <p:cNvSpPr>
            <a:spLocks noGrp="1"/>
          </p:cNvSpPr>
          <p:nvPr>
            <p:ph idx="1"/>
          </p:nvPr>
        </p:nvSpPr>
        <p:spPr/>
        <p:txBody>
          <a:bodyPr/>
          <a:lstStyle>
            <a:lvl1pPr marL="457200" indent="-457200">
              <a:buClr>
                <a:srgbClr val="00B5EF"/>
              </a:buClr>
              <a:buFont typeface="Arial" panose="020B0604020202020204" pitchFamily="34" charset="0"/>
              <a:buChar cha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4C4921F-F37F-954F-8FC1-E95A03DB8C8A}"/>
              </a:ext>
            </a:extLst>
          </p:cNvPr>
          <p:cNvSpPr>
            <a:spLocks noGrp="1"/>
          </p:cNvSpPr>
          <p:nvPr>
            <p:ph type="dt" sz="half" idx="10"/>
          </p:nvPr>
        </p:nvSpPr>
        <p:spPr>
          <a:xfrm>
            <a:off x="838200" y="6356350"/>
            <a:ext cx="2743200" cy="365125"/>
          </a:xfrm>
          <a:prstGeom prst="rect">
            <a:avLst/>
          </a:prstGeom>
        </p:spPr>
        <p:txBody>
          <a:bodyPr/>
          <a:lstStyle/>
          <a:p>
            <a:fld id="{8C3BA260-8B5D-2149-9A6A-AA677A5BFA16}" type="datetimeFigureOut">
              <a:rPr lang="en-US" smtClean="0"/>
              <a:t>6/10/2021</a:t>
            </a:fld>
            <a:endParaRPr lang="en-US" dirty="0"/>
          </a:p>
        </p:txBody>
      </p:sp>
      <p:sp>
        <p:nvSpPr>
          <p:cNvPr id="5" name="Footer Placeholder 4">
            <a:extLst>
              <a:ext uri="{FF2B5EF4-FFF2-40B4-BE49-F238E27FC236}">
                <a16:creationId xmlns:a16="http://schemas.microsoft.com/office/drawing/2014/main" id="{4827A74A-6D7F-0C47-A4CF-C63DE8975B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23A9D-0834-0943-8018-07B85DFE451C}"/>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8141967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Video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948A-3B9C-3247-B55B-472B91B2CCA5}"/>
              </a:ext>
            </a:extLst>
          </p:cNvPr>
          <p:cNvSpPr>
            <a:spLocks noGrp="1"/>
          </p:cNvSpPr>
          <p:nvPr>
            <p:ph type="title"/>
          </p:nvPr>
        </p:nvSpPr>
        <p:spPr>
          <a:xfrm>
            <a:off x="838200" y="136525"/>
            <a:ext cx="10515600" cy="759339"/>
          </a:xfrm>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0588FDD0-4F9B-0342-9D97-5505E4584460}"/>
              </a:ext>
            </a:extLst>
          </p:cNvPr>
          <p:cNvSpPr>
            <a:spLocks noGrp="1"/>
          </p:cNvSpPr>
          <p:nvPr>
            <p:ph idx="1"/>
          </p:nvPr>
        </p:nvSpPr>
        <p:spPr>
          <a:xfrm>
            <a:off x="1611630" y="895864"/>
            <a:ext cx="8961120" cy="5036305"/>
          </a:xfrm>
        </p:spPr>
        <p:txBody>
          <a:bodyPr/>
          <a:lstStyle>
            <a:lvl1pPr marL="457200" indent="-457200">
              <a:buClr>
                <a:srgbClr val="00B5EF"/>
              </a:buClr>
              <a:buFont typeface="Arial" panose="020B0604020202020204" pitchFamily="34" charset="0"/>
              <a:buChar char="•"/>
              <a:defRPr>
                <a:solidFill>
                  <a:srgbClr val="233670"/>
                </a:solidFill>
              </a:defRPr>
            </a:lvl1pPr>
            <a:lvl2pPr>
              <a:buClr>
                <a:srgbClr val="00B5EF"/>
              </a:buClr>
              <a:defRPr>
                <a:solidFill>
                  <a:srgbClr val="233670"/>
                </a:solidFill>
              </a:defRPr>
            </a:lvl2pPr>
            <a:lvl3pPr>
              <a:buClr>
                <a:srgbClr val="00B5EF"/>
              </a:buClr>
              <a:defRPr>
                <a:solidFill>
                  <a:srgbClr val="233670"/>
                </a:solidFill>
              </a:defRPr>
            </a:lvl3pPr>
            <a:lvl4pPr>
              <a:buClr>
                <a:srgbClr val="00B5EF"/>
              </a:buClr>
              <a:defRPr>
                <a:solidFill>
                  <a:srgbClr val="233670"/>
                </a:solidFill>
              </a:defRPr>
            </a:lvl4pPr>
            <a:lvl5pPr>
              <a:buClr>
                <a:srgbClr val="00B5EF"/>
              </a:buClr>
              <a:defRPr>
                <a:solidFill>
                  <a:srgbClr val="23367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4C4921F-F37F-954F-8FC1-E95A03DB8C8A}"/>
              </a:ext>
            </a:extLst>
          </p:cNvPr>
          <p:cNvSpPr>
            <a:spLocks noGrp="1"/>
          </p:cNvSpPr>
          <p:nvPr>
            <p:ph type="dt" sz="half" idx="10"/>
          </p:nvPr>
        </p:nvSpPr>
        <p:spPr>
          <a:xfrm>
            <a:off x="838200" y="6356350"/>
            <a:ext cx="2743200" cy="365125"/>
          </a:xfrm>
          <a:prstGeom prst="rect">
            <a:avLst/>
          </a:prstGeom>
        </p:spPr>
        <p:txBody>
          <a:bodyPr/>
          <a:lstStyle/>
          <a:p>
            <a:fld id="{8C3BA260-8B5D-2149-9A6A-AA677A5BFA16}" type="datetimeFigureOut">
              <a:rPr lang="en-US" smtClean="0"/>
              <a:t>6/10/2021</a:t>
            </a:fld>
            <a:endParaRPr lang="en-US" dirty="0"/>
          </a:p>
        </p:txBody>
      </p:sp>
      <p:sp>
        <p:nvSpPr>
          <p:cNvPr id="5" name="Footer Placeholder 4">
            <a:extLst>
              <a:ext uri="{FF2B5EF4-FFF2-40B4-BE49-F238E27FC236}">
                <a16:creationId xmlns:a16="http://schemas.microsoft.com/office/drawing/2014/main" id="{4827A74A-6D7F-0C47-A4CF-C63DE8975B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23A9D-0834-0943-8018-07B85DFE451C}"/>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6304821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32554-6E2E-4A48-8922-791A38FBC770}"/>
              </a:ext>
            </a:extLst>
          </p:cNvPr>
          <p:cNvSpPr>
            <a:spLocks noGrp="1"/>
          </p:cNvSpPr>
          <p:nvPr>
            <p:ph type="title"/>
          </p:nvPr>
        </p:nvSpPr>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633A68CC-4787-2A40-908B-33ABBF7BF9D2}"/>
              </a:ext>
            </a:extLst>
          </p:cNvPr>
          <p:cNvSpPr>
            <a:spLocks noGrp="1"/>
          </p:cNvSpPr>
          <p:nvPr>
            <p:ph sz="half" idx="1"/>
          </p:nvPr>
        </p:nvSpPr>
        <p:spPr>
          <a:xfrm>
            <a:off x="838200" y="1825625"/>
            <a:ext cx="5181600" cy="4351338"/>
          </a:xfrm>
        </p:spPr>
        <p:txBody>
          <a:bodyPr/>
          <a:lstStyle>
            <a:lvl1pPr>
              <a:buClr>
                <a:srgbClr val="EE3A39"/>
              </a:buClr>
              <a:defRPr/>
            </a:lvl1pPr>
            <a:lvl2pPr>
              <a:buClr>
                <a:srgbClr val="EE3A39"/>
              </a:buClr>
              <a:defRPr/>
            </a:lvl2pPr>
            <a:lvl3pPr>
              <a:buClr>
                <a:srgbClr val="EE3A39"/>
              </a:buClr>
              <a:defRPr/>
            </a:lvl3pPr>
            <a:lvl4pPr>
              <a:buClr>
                <a:srgbClr val="EE3A39"/>
              </a:buClr>
              <a:defRPr/>
            </a:lvl4pPr>
            <a:lvl5pPr>
              <a:buClr>
                <a:srgbClr val="EE3A39"/>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CCD6336-5900-CF41-8F63-2E93C1ABBF66}"/>
              </a:ext>
            </a:extLst>
          </p:cNvPr>
          <p:cNvSpPr>
            <a:spLocks noGrp="1"/>
          </p:cNvSpPr>
          <p:nvPr>
            <p:ph sz="half" idx="2"/>
          </p:nvPr>
        </p:nvSpPr>
        <p:spPr>
          <a:xfrm>
            <a:off x="6172200" y="1825625"/>
            <a:ext cx="5181600" cy="4351338"/>
          </a:xfrm>
        </p:spPr>
        <p:txBody>
          <a:bodyPr/>
          <a:lstStyle>
            <a:lvl1pPr>
              <a:buClr>
                <a:srgbClr val="EE3A39"/>
              </a:buClr>
              <a:defRPr/>
            </a:lvl1pPr>
            <a:lvl2pPr>
              <a:buClr>
                <a:srgbClr val="EE3A39"/>
              </a:buClr>
              <a:defRPr/>
            </a:lvl2pPr>
            <a:lvl3pPr>
              <a:buClr>
                <a:srgbClr val="EE3A39"/>
              </a:buClr>
              <a:defRPr/>
            </a:lvl3pPr>
            <a:lvl4pPr>
              <a:buClr>
                <a:srgbClr val="EE3A39"/>
              </a:buClr>
              <a:defRPr/>
            </a:lvl4pPr>
            <a:lvl5pPr>
              <a:buClr>
                <a:srgbClr val="EE3A39"/>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C5F407E-47AE-C44C-8837-B0C7DD3B0E61}"/>
              </a:ext>
            </a:extLst>
          </p:cNvPr>
          <p:cNvSpPr>
            <a:spLocks noGrp="1"/>
          </p:cNvSpPr>
          <p:nvPr>
            <p:ph type="dt" sz="half" idx="10"/>
          </p:nvPr>
        </p:nvSpPr>
        <p:spPr>
          <a:xfrm>
            <a:off x="838200" y="6356350"/>
            <a:ext cx="2743200" cy="365125"/>
          </a:xfrm>
          <a:prstGeom prst="rect">
            <a:avLst/>
          </a:prstGeom>
        </p:spPr>
        <p:txBody>
          <a:bodyPr/>
          <a:lstStyle/>
          <a:p>
            <a:fld id="{8C3BA260-8B5D-2149-9A6A-AA677A5BFA16}" type="datetimeFigureOut">
              <a:rPr lang="en-US" smtClean="0"/>
              <a:t>6/10/2021</a:t>
            </a:fld>
            <a:endParaRPr lang="en-US" dirty="0"/>
          </a:p>
        </p:txBody>
      </p:sp>
      <p:sp>
        <p:nvSpPr>
          <p:cNvPr id="6" name="Footer Placeholder 5">
            <a:extLst>
              <a:ext uri="{FF2B5EF4-FFF2-40B4-BE49-F238E27FC236}">
                <a16:creationId xmlns:a16="http://schemas.microsoft.com/office/drawing/2014/main" id="{24C794AC-B847-AA4C-B8FA-92B3F2A7DE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E88B4F2-F4CC-4842-9F3D-CD7BCF22066C}"/>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4003117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4E63A-059D-2749-83CC-560FD2BACB66}"/>
              </a:ext>
            </a:extLst>
          </p:cNvPr>
          <p:cNvSpPr>
            <a:spLocks noGrp="1"/>
          </p:cNvSpPr>
          <p:nvPr>
            <p:ph type="title" hasCustomPrompt="1"/>
          </p:nvPr>
        </p:nvSpPr>
        <p:spPr>
          <a:xfrm>
            <a:off x="831850" y="1709738"/>
            <a:ext cx="10515600" cy="2852737"/>
          </a:xfrm>
        </p:spPr>
        <p:txBody>
          <a:bodyPr anchor="ctr"/>
          <a:lstStyle>
            <a:lvl1pPr algn="ctr">
              <a:defRPr sz="6000">
                <a:solidFill>
                  <a:schemeClr val="bg1"/>
                </a:solidFill>
              </a:defRPr>
            </a:lvl1pPr>
          </a:lstStyle>
          <a:p>
            <a:r>
              <a:rPr lang="en-US" dirty="0"/>
              <a:t>Section title</a:t>
            </a:r>
          </a:p>
        </p:txBody>
      </p:sp>
      <p:sp>
        <p:nvSpPr>
          <p:cNvPr id="3" name="Text Placeholder 2">
            <a:extLst>
              <a:ext uri="{FF2B5EF4-FFF2-40B4-BE49-F238E27FC236}">
                <a16:creationId xmlns:a16="http://schemas.microsoft.com/office/drawing/2014/main" id="{CE72BE31-0240-D149-B832-167D4ED8C597}"/>
              </a:ext>
            </a:extLst>
          </p:cNvPr>
          <p:cNvSpPr>
            <a:spLocks noGrp="1"/>
          </p:cNvSpPr>
          <p:nvPr>
            <p:ph type="body" idx="1"/>
          </p:nvPr>
        </p:nvSpPr>
        <p:spPr>
          <a:xfrm>
            <a:off x="831850" y="4589463"/>
            <a:ext cx="10515600" cy="1500187"/>
          </a:xfrm>
        </p:spPr>
        <p:txBody>
          <a:bodyPr/>
          <a:lstStyle>
            <a:lvl1pPr marL="0" indent="0" algn="ctr">
              <a:buNone/>
              <a:defRPr sz="2400">
                <a:solidFill>
                  <a:srgbClr val="00B5E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99055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7DA57E-1995-4348-8299-1A6161F968A8}"/>
              </a:ext>
            </a:extLst>
          </p:cNvPr>
          <p:cNvSpPr>
            <a:spLocks noGrp="1"/>
          </p:cNvSpPr>
          <p:nvPr>
            <p:ph type="body" idx="1"/>
          </p:nvPr>
        </p:nvSpPr>
        <p:spPr>
          <a:xfrm>
            <a:off x="839788" y="1681163"/>
            <a:ext cx="5157787" cy="823912"/>
          </a:xfrm>
        </p:spPr>
        <p:txBody>
          <a:bodyPr anchor="b"/>
          <a:lstStyle>
            <a:lvl1pPr marL="0" indent="0">
              <a:buNone/>
              <a:defRPr sz="2400" b="1">
                <a:solidFill>
                  <a:srgbClr val="00B5E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827C759-5C01-F946-BF3E-48F3E3B70F6E}"/>
              </a:ext>
            </a:extLst>
          </p:cNvPr>
          <p:cNvSpPr>
            <a:spLocks noGrp="1"/>
          </p:cNvSpPr>
          <p:nvPr>
            <p:ph sz="half" idx="2"/>
          </p:nvPr>
        </p:nvSpPr>
        <p:spPr>
          <a:xfrm>
            <a:off x="839788" y="2505075"/>
            <a:ext cx="5157787" cy="3684588"/>
          </a:xfrm>
        </p:spPr>
        <p:txBody>
          <a:bodyPr/>
          <a:lstStyle>
            <a:lvl1pPr>
              <a:buClr>
                <a:srgbClr val="00B5EF"/>
              </a:buClr>
              <a:defRPr>
                <a:solidFill>
                  <a:srgbClr val="233670"/>
                </a:solidFill>
              </a:defRPr>
            </a:lvl1pPr>
            <a:lvl2pPr>
              <a:buClr>
                <a:srgbClr val="00B5EF"/>
              </a:buClr>
              <a:defRPr>
                <a:solidFill>
                  <a:srgbClr val="233670"/>
                </a:solidFill>
              </a:defRPr>
            </a:lvl2pPr>
            <a:lvl3pPr>
              <a:buClr>
                <a:srgbClr val="00B5EF"/>
              </a:buClr>
              <a:defRPr>
                <a:solidFill>
                  <a:srgbClr val="233670"/>
                </a:solidFill>
              </a:defRPr>
            </a:lvl3pPr>
            <a:lvl4pPr>
              <a:buClr>
                <a:srgbClr val="00B5EF"/>
              </a:buClr>
              <a:defRPr>
                <a:solidFill>
                  <a:srgbClr val="233670"/>
                </a:solidFill>
              </a:defRPr>
            </a:lvl4pPr>
            <a:lvl5pPr>
              <a:buClr>
                <a:srgbClr val="00B5EF"/>
              </a:buClr>
              <a:defRPr>
                <a:solidFill>
                  <a:srgbClr val="23367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EDCB5F-EE2B-0345-BBB8-E9680E99C22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B5E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F0ED3D0-D7A0-D34E-948D-E8EEAA32742A}"/>
              </a:ext>
            </a:extLst>
          </p:cNvPr>
          <p:cNvSpPr>
            <a:spLocks noGrp="1"/>
          </p:cNvSpPr>
          <p:nvPr>
            <p:ph sz="quarter" idx="4"/>
          </p:nvPr>
        </p:nvSpPr>
        <p:spPr>
          <a:xfrm>
            <a:off x="6172200" y="2505075"/>
            <a:ext cx="5183188" cy="368458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D64C306-5460-9648-BDB6-D6FC328ACAB5}"/>
              </a:ext>
            </a:extLst>
          </p:cNvPr>
          <p:cNvSpPr>
            <a:spLocks noGrp="1"/>
          </p:cNvSpPr>
          <p:nvPr>
            <p:ph type="dt" sz="half" idx="10"/>
          </p:nvPr>
        </p:nvSpPr>
        <p:spPr>
          <a:xfrm>
            <a:off x="838200" y="6356350"/>
            <a:ext cx="2743200" cy="365125"/>
          </a:xfrm>
          <a:prstGeom prst="rect">
            <a:avLst/>
          </a:prstGeom>
        </p:spPr>
        <p:txBody>
          <a:bodyPr/>
          <a:lstStyle/>
          <a:p>
            <a:fld id="{8C3BA260-8B5D-2149-9A6A-AA677A5BFA16}" type="datetimeFigureOut">
              <a:rPr lang="en-US" smtClean="0"/>
              <a:t>6/10/2021</a:t>
            </a:fld>
            <a:endParaRPr lang="en-US" dirty="0"/>
          </a:p>
        </p:txBody>
      </p:sp>
      <p:sp>
        <p:nvSpPr>
          <p:cNvPr id="8" name="Footer Placeholder 7">
            <a:extLst>
              <a:ext uri="{FF2B5EF4-FFF2-40B4-BE49-F238E27FC236}">
                <a16:creationId xmlns:a16="http://schemas.microsoft.com/office/drawing/2014/main" id="{97706ABE-8753-F644-87C7-EF8FAF483D7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576CF02-B846-FE4C-ACF3-07C9DDF3AAE8}"/>
              </a:ext>
            </a:extLst>
          </p:cNvPr>
          <p:cNvSpPr>
            <a:spLocks noGrp="1"/>
          </p:cNvSpPr>
          <p:nvPr>
            <p:ph type="sldNum" sz="quarter" idx="12"/>
          </p:nvPr>
        </p:nvSpPr>
        <p:spPr/>
        <p:txBody>
          <a:bodyPr/>
          <a:lstStyle/>
          <a:p>
            <a:fld id="{09BD0BA2-DDD1-1E47-B652-E86FAC980A23}" type="slidenum">
              <a:rPr lang="en-US" smtClean="0"/>
              <a:t>‹#›</a:t>
            </a:fld>
            <a:endParaRPr lang="en-US" dirty="0"/>
          </a:p>
        </p:txBody>
      </p:sp>
      <p:sp>
        <p:nvSpPr>
          <p:cNvPr id="11" name="Title 1">
            <a:extLst>
              <a:ext uri="{FF2B5EF4-FFF2-40B4-BE49-F238E27FC236}">
                <a16:creationId xmlns:a16="http://schemas.microsoft.com/office/drawing/2014/main" id="{AD5030EB-7C26-9A41-811D-07258319613F}"/>
              </a:ext>
            </a:extLst>
          </p:cNvPr>
          <p:cNvSpPr txBox="1">
            <a:spLocks/>
          </p:cNvSpPr>
          <p:nvPr userDrawn="1"/>
        </p:nvSpPr>
        <p:spPr>
          <a:xfrm>
            <a:off x="838200" y="490855"/>
            <a:ext cx="10515600" cy="759339"/>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4000" b="1" kern="1200">
                <a:solidFill>
                  <a:srgbClr val="EE3A39"/>
                </a:solidFill>
                <a:latin typeface="Arial" panose="020B0604020202020204" pitchFamily="34" charset="0"/>
                <a:ea typeface="+mj-ea"/>
                <a:cs typeface="Arial" panose="020B0604020202020204" pitchFamily="34" charset="0"/>
              </a:defRPr>
            </a:lvl1pPr>
          </a:lstStyle>
          <a:p>
            <a:r>
              <a:rPr lang="en-US" dirty="0">
                <a:solidFill>
                  <a:srgbClr val="00B5EF"/>
                </a:solidFill>
              </a:rPr>
              <a:t>Click to edit Master title style</a:t>
            </a:r>
          </a:p>
        </p:txBody>
      </p:sp>
    </p:spTree>
    <p:extLst>
      <p:ext uri="{BB962C8B-B14F-4D97-AF65-F5344CB8AC3E}">
        <p14:creationId xmlns:p14="http://schemas.microsoft.com/office/powerpoint/2010/main" val="15735894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F4D0B-2FEA-344E-8AB4-7A34BBDBD7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C27AC0-352B-724D-AEF4-3A5FBCDC5772}"/>
              </a:ext>
            </a:extLst>
          </p:cNvPr>
          <p:cNvSpPr>
            <a:spLocks noGrp="1"/>
          </p:cNvSpPr>
          <p:nvPr>
            <p:ph type="dt" sz="half" idx="10"/>
          </p:nvPr>
        </p:nvSpPr>
        <p:spPr>
          <a:xfrm>
            <a:off x="838200" y="6356350"/>
            <a:ext cx="2743200" cy="365125"/>
          </a:xfrm>
          <a:prstGeom prst="rect">
            <a:avLst/>
          </a:prstGeom>
        </p:spPr>
        <p:txBody>
          <a:bodyPr/>
          <a:lstStyle/>
          <a:p>
            <a:fld id="{8C3BA260-8B5D-2149-9A6A-AA677A5BFA16}" type="datetimeFigureOut">
              <a:rPr lang="en-US" smtClean="0"/>
              <a:t>6/10/2021</a:t>
            </a:fld>
            <a:endParaRPr lang="en-US" dirty="0"/>
          </a:p>
        </p:txBody>
      </p:sp>
      <p:sp>
        <p:nvSpPr>
          <p:cNvPr id="4" name="Footer Placeholder 3">
            <a:extLst>
              <a:ext uri="{FF2B5EF4-FFF2-40B4-BE49-F238E27FC236}">
                <a16:creationId xmlns:a16="http://schemas.microsoft.com/office/drawing/2014/main" id="{36DAF4DB-9E5E-2B41-870D-C726B29BDD6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5809531-CBA3-CA47-8952-1601C7E7B9BD}"/>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9276548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04428D-D02C-FB4E-921C-904756C33C0F}"/>
              </a:ext>
            </a:extLst>
          </p:cNvPr>
          <p:cNvSpPr>
            <a:spLocks noGrp="1"/>
          </p:cNvSpPr>
          <p:nvPr>
            <p:ph type="dt" sz="half" idx="10"/>
          </p:nvPr>
        </p:nvSpPr>
        <p:spPr>
          <a:xfrm>
            <a:off x="838200" y="6356350"/>
            <a:ext cx="2743200" cy="365125"/>
          </a:xfrm>
          <a:prstGeom prst="rect">
            <a:avLst/>
          </a:prstGeom>
        </p:spPr>
        <p:txBody>
          <a:bodyPr/>
          <a:lstStyle/>
          <a:p>
            <a:fld id="{8C3BA260-8B5D-2149-9A6A-AA677A5BFA16}" type="datetimeFigureOut">
              <a:rPr lang="en-US" smtClean="0"/>
              <a:t>6/10/2021</a:t>
            </a:fld>
            <a:endParaRPr lang="en-US" dirty="0"/>
          </a:p>
        </p:txBody>
      </p:sp>
      <p:sp>
        <p:nvSpPr>
          <p:cNvPr id="3" name="Footer Placeholder 2">
            <a:extLst>
              <a:ext uri="{FF2B5EF4-FFF2-40B4-BE49-F238E27FC236}">
                <a16:creationId xmlns:a16="http://schemas.microsoft.com/office/drawing/2014/main" id="{2FA94F2B-C4E0-FF4B-8FE4-B3A12E2CEE4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FDB49A9-1BDE-4E4D-912E-29A359002135}"/>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5380425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F8F93-6641-8540-84B5-3E6D9E7F24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0424A9-1560-804A-9049-87BA21C39E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A771D70-1E64-F842-AB3C-6E14C57BEC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C32F6D-DFE2-A143-BBF9-8B2992B06F96}"/>
              </a:ext>
            </a:extLst>
          </p:cNvPr>
          <p:cNvSpPr>
            <a:spLocks noGrp="1"/>
          </p:cNvSpPr>
          <p:nvPr>
            <p:ph type="dt" sz="half" idx="10"/>
          </p:nvPr>
        </p:nvSpPr>
        <p:spPr>
          <a:xfrm>
            <a:off x="838200" y="6356350"/>
            <a:ext cx="2743200" cy="365125"/>
          </a:xfrm>
          <a:prstGeom prst="rect">
            <a:avLst/>
          </a:prstGeom>
        </p:spPr>
        <p:txBody>
          <a:bodyPr/>
          <a:lstStyle/>
          <a:p>
            <a:fld id="{8C3BA260-8B5D-2149-9A6A-AA677A5BFA16}" type="datetimeFigureOut">
              <a:rPr lang="en-US" smtClean="0"/>
              <a:t>6/10/2021</a:t>
            </a:fld>
            <a:endParaRPr lang="en-US" dirty="0"/>
          </a:p>
        </p:txBody>
      </p:sp>
      <p:sp>
        <p:nvSpPr>
          <p:cNvPr id="6" name="Footer Placeholder 5">
            <a:extLst>
              <a:ext uri="{FF2B5EF4-FFF2-40B4-BE49-F238E27FC236}">
                <a16:creationId xmlns:a16="http://schemas.microsoft.com/office/drawing/2014/main" id="{C4B621E9-F753-384F-96D0-64EAE4C3AD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9F257F-EAD2-444F-9FE4-A9F6FFB9908E}"/>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18120126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5A79-C68A-1241-8F65-752AA1192C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4A7E82-5C50-F74D-9AA6-F1EE1A1B52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BB1B18-8901-C84C-B1BA-8B14E0A75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7A7F9A-B120-E04F-A182-57D9FF5AABFE}"/>
              </a:ext>
            </a:extLst>
          </p:cNvPr>
          <p:cNvSpPr>
            <a:spLocks noGrp="1"/>
          </p:cNvSpPr>
          <p:nvPr>
            <p:ph type="dt" sz="half" idx="10"/>
          </p:nvPr>
        </p:nvSpPr>
        <p:spPr>
          <a:xfrm>
            <a:off x="838200" y="6356350"/>
            <a:ext cx="2743200" cy="365125"/>
          </a:xfrm>
          <a:prstGeom prst="rect">
            <a:avLst/>
          </a:prstGeom>
        </p:spPr>
        <p:txBody>
          <a:bodyPr/>
          <a:lstStyle/>
          <a:p>
            <a:fld id="{8C3BA260-8B5D-2149-9A6A-AA677A5BFA16}" type="datetimeFigureOut">
              <a:rPr lang="en-US" smtClean="0"/>
              <a:t>6/10/2021</a:t>
            </a:fld>
            <a:endParaRPr lang="en-US" dirty="0"/>
          </a:p>
        </p:txBody>
      </p:sp>
      <p:sp>
        <p:nvSpPr>
          <p:cNvPr id="6" name="Footer Placeholder 5">
            <a:extLst>
              <a:ext uri="{FF2B5EF4-FFF2-40B4-BE49-F238E27FC236}">
                <a16:creationId xmlns:a16="http://schemas.microsoft.com/office/drawing/2014/main" id="{5A56087A-AE49-284D-A561-3DAC30231A6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B935B78-CE27-CF41-883E-5D9FE0EF1BB7}"/>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1722763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951A8-4D06-344A-A4D2-23D18ED77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F468D2-C371-8046-9A5D-24669AD4D5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B7050-A13C-1645-887B-2B5743D6E328}"/>
              </a:ext>
            </a:extLst>
          </p:cNvPr>
          <p:cNvSpPr>
            <a:spLocks noGrp="1"/>
          </p:cNvSpPr>
          <p:nvPr>
            <p:ph type="dt" sz="half" idx="10"/>
          </p:nvPr>
        </p:nvSpPr>
        <p:spPr>
          <a:xfrm>
            <a:off x="838200" y="6356350"/>
            <a:ext cx="2743200" cy="365125"/>
          </a:xfrm>
          <a:prstGeom prst="rect">
            <a:avLst/>
          </a:prstGeom>
        </p:spPr>
        <p:txBody>
          <a:bodyPr/>
          <a:lstStyle/>
          <a:p>
            <a:fld id="{8C3BA260-8B5D-2149-9A6A-AA677A5BFA16}" type="datetimeFigureOut">
              <a:rPr lang="en-US" smtClean="0"/>
              <a:t>6/10/2021</a:t>
            </a:fld>
            <a:endParaRPr lang="en-US" dirty="0"/>
          </a:p>
        </p:txBody>
      </p:sp>
      <p:sp>
        <p:nvSpPr>
          <p:cNvPr id="5" name="Footer Placeholder 4">
            <a:extLst>
              <a:ext uri="{FF2B5EF4-FFF2-40B4-BE49-F238E27FC236}">
                <a16:creationId xmlns:a16="http://schemas.microsoft.com/office/drawing/2014/main" id="{49D3D134-3B1E-864C-9053-0ECFF9EB16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F75667-951F-0044-89AB-8841B96C72A7}"/>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3633219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AE26A6-0E21-0C47-81F8-7B4CFD13ED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6F9BA9-4CFF-CB40-B188-9A599E40B2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6C427-48E6-5246-A494-58A7CE64A217}"/>
              </a:ext>
            </a:extLst>
          </p:cNvPr>
          <p:cNvSpPr>
            <a:spLocks noGrp="1"/>
          </p:cNvSpPr>
          <p:nvPr>
            <p:ph type="dt" sz="half" idx="10"/>
          </p:nvPr>
        </p:nvSpPr>
        <p:spPr>
          <a:xfrm>
            <a:off x="838200" y="6356350"/>
            <a:ext cx="2743200" cy="365125"/>
          </a:xfrm>
          <a:prstGeom prst="rect">
            <a:avLst/>
          </a:prstGeom>
        </p:spPr>
        <p:txBody>
          <a:bodyPr/>
          <a:lstStyle/>
          <a:p>
            <a:fld id="{8C3BA260-8B5D-2149-9A6A-AA677A5BFA16}" type="datetimeFigureOut">
              <a:rPr lang="en-US" smtClean="0"/>
              <a:t>6/10/2021</a:t>
            </a:fld>
            <a:endParaRPr lang="en-US" dirty="0"/>
          </a:p>
        </p:txBody>
      </p:sp>
      <p:sp>
        <p:nvSpPr>
          <p:cNvPr id="5" name="Footer Placeholder 4">
            <a:extLst>
              <a:ext uri="{FF2B5EF4-FFF2-40B4-BE49-F238E27FC236}">
                <a16:creationId xmlns:a16="http://schemas.microsoft.com/office/drawing/2014/main" id="{BBA659D3-5E39-0F4B-9868-A2610071AB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C2A6EA-D39C-DC4F-B742-55063A964704}"/>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361958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32554-6E2E-4A48-8922-791A38FBC770}"/>
              </a:ext>
            </a:extLst>
          </p:cNvPr>
          <p:cNvSpPr>
            <a:spLocks noGrp="1"/>
          </p:cNvSpPr>
          <p:nvPr>
            <p:ph type="title"/>
          </p:nvPr>
        </p:nvSpPr>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633A68CC-4787-2A40-908B-33ABBF7BF9D2}"/>
              </a:ext>
            </a:extLst>
          </p:cNvPr>
          <p:cNvSpPr>
            <a:spLocks noGrp="1"/>
          </p:cNvSpPr>
          <p:nvPr>
            <p:ph sz="half" idx="1"/>
          </p:nvPr>
        </p:nvSpPr>
        <p:spPr>
          <a:xfrm>
            <a:off x="838200" y="1825625"/>
            <a:ext cx="5181600" cy="435133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CCD6336-5900-CF41-8F63-2E93C1ABBF66}"/>
              </a:ext>
            </a:extLst>
          </p:cNvPr>
          <p:cNvSpPr>
            <a:spLocks noGrp="1"/>
          </p:cNvSpPr>
          <p:nvPr>
            <p:ph sz="half" idx="2"/>
          </p:nvPr>
        </p:nvSpPr>
        <p:spPr>
          <a:xfrm>
            <a:off x="6172200" y="1825625"/>
            <a:ext cx="5181600" cy="435133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6DF6A1FE-15CE-FD4F-95FC-EE3B42C3625D}"/>
              </a:ext>
            </a:extLst>
          </p:cNvPr>
          <p:cNvSpPr txBox="1">
            <a:spLocks/>
          </p:cNvSpPr>
          <p:nvPr userDrawn="1"/>
        </p:nvSpPr>
        <p:spPr>
          <a:xfrm>
            <a:off x="838200"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800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7DA57E-1995-4348-8299-1A6161F968A8}"/>
              </a:ext>
            </a:extLst>
          </p:cNvPr>
          <p:cNvSpPr>
            <a:spLocks noGrp="1"/>
          </p:cNvSpPr>
          <p:nvPr>
            <p:ph type="body" idx="1"/>
          </p:nvPr>
        </p:nvSpPr>
        <p:spPr>
          <a:xfrm>
            <a:off x="839788" y="1681163"/>
            <a:ext cx="5157787" cy="823912"/>
          </a:xfrm>
        </p:spPr>
        <p:txBody>
          <a:bodyPr anchor="b"/>
          <a:lstStyle>
            <a:lvl1pPr marL="0" indent="0">
              <a:buNone/>
              <a:defRPr sz="2400" b="1">
                <a:solidFill>
                  <a:srgbClr val="00B5E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827C759-5C01-F946-BF3E-48F3E3B70F6E}"/>
              </a:ext>
            </a:extLst>
          </p:cNvPr>
          <p:cNvSpPr>
            <a:spLocks noGrp="1"/>
          </p:cNvSpPr>
          <p:nvPr>
            <p:ph sz="half" idx="2"/>
          </p:nvPr>
        </p:nvSpPr>
        <p:spPr>
          <a:xfrm>
            <a:off x="839788" y="2505075"/>
            <a:ext cx="5157787" cy="368458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EDCB5F-EE2B-0345-BBB8-E9680E99C22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B5E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F0ED3D0-D7A0-D34E-948D-E8EEAA32742A}"/>
              </a:ext>
            </a:extLst>
          </p:cNvPr>
          <p:cNvSpPr>
            <a:spLocks noGrp="1"/>
          </p:cNvSpPr>
          <p:nvPr>
            <p:ph sz="quarter" idx="4"/>
          </p:nvPr>
        </p:nvSpPr>
        <p:spPr>
          <a:xfrm>
            <a:off x="6172200" y="2505075"/>
            <a:ext cx="5183188" cy="368458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22BFF539-03A4-4749-A4BD-F2CFBABFD5F9}"/>
              </a:ext>
            </a:extLst>
          </p:cNvPr>
          <p:cNvSpPr>
            <a:spLocks noGrp="1"/>
          </p:cNvSpPr>
          <p:nvPr>
            <p:ph type="title"/>
          </p:nvPr>
        </p:nvSpPr>
        <p:spPr>
          <a:xfrm>
            <a:off x="838200" y="136525"/>
            <a:ext cx="10515600" cy="759339"/>
          </a:xfrm>
        </p:spPr>
        <p:txBody>
          <a:bodyPr/>
          <a:lstStyle/>
          <a:p>
            <a:r>
              <a:rPr lang="en-US"/>
              <a:t>Click to edit Master title style</a:t>
            </a:r>
          </a:p>
        </p:txBody>
      </p:sp>
      <p:sp>
        <p:nvSpPr>
          <p:cNvPr id="11" name="Slide Number Placeholder 5">
            <a:extLst>
              <a:ext uri="{FF2B5EF4-FFF2-40B4-BE49-F238E27FC236}">
                <a16:creationId xmlns:a16="http://schemas.microsoft.com/office/drawing/2014/main" id="{2861765A-BED4-A14F-B96A-D8E0E1B88696}"/>
              </a:ext>
            </a:extLst>
          </p:cNvPr>
          <p:cNvSpPr txBox="1">
            <a:spLocks/>
          </p:cNvSpPr>
          <p:nvPr userDrawn="1"/>
        </p:nvSpPr>
        <p:spPr>
          <a:xfrm>
            <a:off x="838200"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4848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F4D0B-2FEA-344E-8AB4-7A34BBDBD79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31E75CEB-69A3-4944-8E22-F61C8E5B20A1}"/>
              </a:ext>
            </a:extLst>
          </p:cNvPr>
          <p:cNvSpPr txBox="1">
            <a:spLocks/>
          </p:cNvSpPr>
          <p:nvPr userDrawn="1"/>
        </p:nvSpPr>
        <p:spPr>
          <a:xfrm>
            <a:off x="838200"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3875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79C7FEE-9390-1D4A-A8E8-A5A1300E35FB}"/>
              </a:ext>
            </a:extLst>
          </p:cNvPr>
          <p:cNvSpPr txBox="1">
            <a:spLocks/>
          </p:cNvSpPr>
          <p:nvPr userDrawn="1"/>
        </p:nvSpPr>
        <p:spPr>
          <a:xfrm>
            <a:off x="838200"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4459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F8F93-6641-8540-84B5-3E6D9E7F241B}"/>
              </a:ext>
            </a:extLst>
          </p:cNvPr>
          <p:cNvSpPr>
            <a:spLocks noGrp="1"/>
          </p:cNvSpPr>
          <p:nvPr>
            <p:ph type="title"/>
          </p:nvPr>
        </p:nvSpPr>
        <p:spPr>
          <a:xfrm>
            <a:off x="839788" y="457200"/>
            <a:ext cx="3932237" cy="1600200"/>
          </a:xfrm>
        </p:spPr>
        <p:txBody>
          <a:bodyPr anchor="b"/>
          <a:lstStyle>
            <a:lvl1pPr>
              <a:defRPr sz="3200">
                <a:solidFill>
                  <a:srgbClr val="00B5E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90424A9-1560-804A-9049-87BA21C39E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A771D70-1E64-F842-AB3C-6E14C57BEC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916B547-559F-1C48-B27E-22127117673A}"/>
              </a:ext>
            </a:extLst>
          </p:cNvPr>
          <p:cNvSpPr txBox="1">
            <a:spLocks/>
          </p:cNvSpPr>
          <p:nvPr userDrawn="1"/>
        </p:nvSpPr>
        <p:spPr>
          <a:xfrm>
            <a:off x="838200"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3520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7.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A6BDBA-8F89-594F-A466-A7EFDD70410C}"/>
              </a:ext>
            </a:extLst>
          </p:cNvPr>
          <p:cNvSpPr>
            <a:spLocks noGrp="1"/>
          </p:cNvSpPr>
          <p:nvPr>
            <p:ph type="title"/>
          </p:nvPr>
        </p:nvSpPr>
        <p:spPr>
          <a:xfrm>
            <a:off x="838200" y="136525"/>
            <a:ext cx="10515600" cy="759339"/>
          </a:xfrm>
          <a:prstGeom prst="rect">
            <a:avLst/>
          </a:prstGeom>
        </p:spPr>
        <p:txBody>
          <a:bodyPr vert="horz" lIns="91440" tIns="45720" rIns="91440" bIns="45720" rtlCol="0" anchor="t">
            <a:normAutofit/>
          </a:bodyPr>
          <a:lstStyle/>
          <a:p>
            <a:r>
              <a:rPr lang="en-US" dirty="0"/>
              <a:t>Click to edit Master title style. </a:t>
            </a:r>
          </a:p>
        </p:txBody>
      </p:sp>
      <p:sp>
        <p:nvSpPr>
          <p:cNvPr id="3" name="Text Placeholder 2">
            <a:extLst>
              <a:ext uri="{FF2B5EF4-FFF2-40B4-BE49-F238E27FC236}">
                <a16:creationId xmlns:a16="http://schemas.microsoft.com/office/drawing/2014/main" id="{08508B11-1479-BB4C-9D88-79BAF76017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5380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710" r:id="rId13"/>
  </p:sldLayoutIdLst>
  <p:txStyles>
    <p:titleStyle>
      <a:lvl1pPr algn="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B5EF"/>
        </a:buClr>
        <a:buFont typeface="Arial" panose="020B0604020202020204" pitchFamily="34" charset="0"/>
        <a:buChar char="•"/>
        <a:defRPr sz="2800" kern="1200">
          <a:solidFill>
            <a:srgbClr val="2336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5EF"/>
        </a:buClr>
        <a:buFont typeface="Arial" panose="020B0604020202020204" pitchFamily="34" charset="0"/>
        <a:buChar char="•"/>
        <a:defRPr sz="2400" kern="1200">
          <a:solidFill>
            <a:srgbClr val="2336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B5EF"/>
        </a:buClr>
        <a:buFont typeface="Arial" panose="020B0604020202020204" pitchFamily="34" charset="0"/>
        <a:buChar char="•"/>
        <a:defRPr sz="2000" kern="1200">
          <a:solidFill>
            <a:srgbClr val="2336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A6BDBA-8F89-594F-A466-A7EFDD70410C}"/>
              </a:ext>
            </a:extLst>
          </p:cNvPr>
          <p:cNvSpPr>
            <a:spLocks noGrp="1"/>
          </p:cNvSpPr>
          <p:nvPr>
            <p:ph type="title"/>
          </p:nvPr>
        </p:nvSpPr>
        <p:spPr>
          <a:xfrm>
            <a:off x="838200" y="490855"/>
            <a:ext cx="10515600" cy="75933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8508B11-1479-BB4C-9D88-79BAF76017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EB63115-01DC-6A42-8937-8C0CBCF720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3BA260-8B5D-2149-9A6A-AA677A5BFA16}" type="datetimeFigureOut">
              <a:rPr lang="en-US" smtClean="0"/>
              <a:t>6/10/2021</a:t>
            </a:fld>
            <a:endParaRPr lang="en-US" dirty="0"/>
          </a:p>
        </p:txBody>
      </p:sp>
      <p:sp>
        <p:nvSpPr>
          <p:cNvPr id="5" name="Footer Placeholder 4">
            <a:extLst>
              <a:ext uri="{FF2B5EF4-FFF2-40B4-BE49-F238E27FC236}">
                <a16:creationId xmlns:a16="http://schemas.microsoft.com/office/drawing/2014/main" id="{EBB93404-B08D-E84C-83C5-67C9B1C940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0B5DC22-F6FB-4846-9E6B-79D52777C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D0BA2-DDD1-1E47-B652-E86FAC980A23}" type="slidenum">
              <a:rPr lang="en-US" smtClean="0"/>
              <a:t>‹#›</a:t>
            </a:fld>
            <a:endParaRPr lang="en-US" dirty="0"/>
          </a:p>
        </p:txBody>
      </p:sp>
    </p:spTree>
    <p:extLst>
      <p:ext uri="{BB962C8B-B14F-4D97-AF65-F5344CB8AC3E}">
        <p14:creationId xmlns:p14="http://schemas.microsoft.com/office/powerpoint/2010/main" val="2024868559"/>
      </p:ext>
    </p:extLst>
  </p:cSld>
  <p:clrMap bg1="lt1" tx1="dk1" bg2="lt2" tx2="dk2" accent1="accent1" accent2="accent2" accent3="accent3" accent4="accent4" accent5="accent5" accent6="accent6" hlink="hlink" folHlink="folHlink"/>
  <p:sldLayoutIdLst>
    <p:sldLayoutId id="2147483665" r:id="rId1"/>
    <p:sldLayoutId id="2147483663" r:id="rId2"/>
    <p:sldLayoutId id="2147483664"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B5EF"/>
        </a:buClr>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5EF"/>
        </a:buClr>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B5EF"/>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A6BDBA-8F89-594F-A466-A7EFDD70410C}"/>
              </a:ext>
            </a:extLst>
          </p:cNvPr>
          <p:cNvSpPr>
            <a:spLocks noGrp="1"/>
          </p:cNvSpPr>
          <p:nvPr>
            <p:ph type="title"/>
          </p:nvPr>
        </p:nvSpPr>
        <p:spPr>
          <a:xfrm>
            <a:off x="838200" y="490855"/>
            <a:ext cx="10515600" cy="75933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8508B11-1479-BB4C-9D88-79BAF76017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EB63115-01DC-6A42-8937-8C0CBCF720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3BA260-8B5D-2149-9A6A-AA677A5BFA16}" type="datetimeFigureOut">
              <a:rPr lang="en-US" smtClean="0"/>
              <a:t>6/10/2021</a:t>
            </a:fld>
            <a:endParaRPr lang="en-US" dirty="0"/>
          </a:p>
        </p:txBody>
      </p:sp>
      <p:sp>
        <p:nvSpPr>
          <p:cNvPr id="5" name="Footer Placeholder 4">
            <a:extLst>
              <a:ext uri="{FF2B5EF4-FFF2-40B4-BE49-F238E27FC236}">
                <a16:creationId xmlns:a16="http://schemas.microsoft.com/office/drawing/2014/main" id="{EBB93404-B08D-E84C-83C5-67C9B1C940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0B5DC22-F6FB-4846-9E6B-79D52777C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D0BA2-DDD1-1E47-B652-E86FAC980A23}" type="slidenum">
              <a:rPr lang="en-US" smtClean="0"/>
              <a:t>‹#›</a:t>
            </a:fld>
            <a:endParaRPr lang="en-US" dirty="0"/>
          </a:p>
        </p:txBody>
      </p:sp>
    </p:spTree>
    <p:extLst>
      <p:ext uri="{BB962C8B-B14F-4D97-AF65-F5344CB8AC3E}">
        <p14:creationId xmlns:p14="http://schemas.microsoft.com/office/powerpoint/2010/main" val="390638888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B5EF"/>
        </a:buClr>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5EF"/>
        </a:buClr>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B5EF"/>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A6BDBA-8F89-594F-A466-A7EFDD70410C}"/>
              </a:ext>
            </a:extLst>
          </p:cNvPr>
          <p:cNvSpPr>
            <a:spLocks noGrp="1"/>
          </p:cNvSpPr>
          <p:nvPr>
            <p:ph type="title"/>
          </p:nvPr>
        </p:nvSpPr>
        <p:spPr>
          <a:xfrm>
            <a:off x="838200" y="490855"/>
            <a:ext cx="10515600" cy="75933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8508B11-1479-BB4C-9D88-79BAF76017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BB93404-B08D-E84C-83C5-67C9B1C940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0B5DC22-F6FB-4846-9E6B-79D52777C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D0BA2-DDD1-1E47-B652-E86FAC980A23}" type="slidenum">
              <a:rPr lang="en-US" smtClean="0"/>
              <a:t>‹#›</a:t>
            </a:fld>
            <a:endParaRPr lang="en-US" dirty="0"/>
          </a:p>
        </p:txBody>
      </p:sp>
      <p:sp>
        <p:nvSpPr>
          <p:cNvPr id="7" name="Slide Number Placeholder 5">
            <a:extLst>
              <a:ext uri="{FF2B5EF4-FFF2-40B4-BE49-F238E27FC236}">
                <a16:creationId xmlns:a16="http://schemas.microsoft.com/office/drawing/2014/main" id="{BE808E68-2721-7C4E-9649-79CBD2550269}"/>
              </a:ext>
            </a:extLst>
          </p:cNvPr>
          <p:cNvSpPr txBox="1">
            <a:spLocks/>
          </p:cNvSpPr>
          <p:nvPr userDrawn="1"/>
        </p:nvSpPr>
        <p:spPr>
          <a:xfrm>
            <a:off x="838200"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83789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r" defTabSz="914400" rtl="0" eaLnBrk="1" latinLnBrk="0" hangingPunct="1">
        <a:lnSpc>
          <a:spcPct val="90000"/>
        </a:lnSpc>
        <a:spcBef>
          <a:spcPct val="0"/>
        </a:spcBef>
        <a:buNone/>
        <a:defRPr sz="4000" b="1" kern="1200">
          <a:solidFill>
            <a:srgbClr val="00B5E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B5EF"/>
        </a:buClr>
        <a:buFont typeface="Arial" panose="020B0604020202020204" pitchFamily="34" charset="0"/>
        <a:buChar char="•"/>
        <a:defRPr sz="2800" kern="1200">
          <a:solidFill>
            <a:srgbClr val="2336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5EF"/>
        </a:buClr>
        <a:buFont typeface="Arial" panose="020B0604020202020204" pitchFamily="34" charset="0"/>
        <a:buChar char="•"/>
        <a:defRPr sz="2400" kern="1200">
          <a:solidFill>
            <a:srgbClr val="2336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B5EF"/>
        </a:buClr>
        <a:buFont typeface="Arial" panose="020B0604020202020204" pitchFamily="34" charset="0"/>
        <a:buChar char="•"/>
        <a:defRPr sz="2000" kern="1200">
          <a:solidFill>
            <a:srgbClr val="2336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faa.gov/air_traffic/technology/tb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hyperlink" Target="mailto:9-AJT-TBO@faa.gov"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B335BA-4CC8-4B71-825A-E4A2CB1C2FF7}"/>
              </a:ext>
            </a:extLst>
          </p:cNvPr>
          <p:cNvSpPr>
            <a:spLocks noGrp="1"/>
          </p:cNvSpPr>
          <p:nvPr>
            <p:ph type="title"/>
          </p:nvPr>
        </p:nvSpPr>
        <p:spPr/>
        <p:txBody>
          <a:bodyPr>
            <a:normAutofit/>
          </a:bodyPr>
          <a:lstStyle/>
          <a:p>
            <a:r>
              <a:rPr lang="en-US" dirty="0"/>
              <a:t>Michele Merkle</a:t>
            </a:r>
            <a:br>
              <a:rPr lang="en-US" dirty="0"/>
            </a:br>
            <a:endParaRPr lang="en-US" sz="4800" dirty="0"/>
          </a:p>
        </p:txBody>
      </p:sp>
      <p:sp>
        <p:nvSpPr>
          <p:cNvPr id="5" name="Text Placeholder 4">
            <a:extLst>
              <a:ext uri="{FF2B5EF4-FFF2-40B4-BE49-F238E27FC236}">
                <a16:creationId xmlns:a16="http://schemas.microsoft.com/office/drawing/2014/main" id="{D9999331-E378-4371-BE51-50D5868370E3}"/>
              </a:ext>
            </a:extLst>
          </p:cNvPr>
          <p:cNvSpPr>
            <a:spLocks noGrp="1"/>
          </p:cNvSpPr>
          <p:nvPr>
            <p:ph type="body" idx="1"/>
          </p:nvPr>
        </p:nvSpPr>
        <p:spPr/>
        <p:txBody>
          <a:bodyPr>
            <a:normAutofit/>
          </a:bodyPr>
          <a:lstStyle/>
          <a:p>
            <a:r>
              <a:rPr lang="en-US" sz="4800" b="1" dirty="0"/>
              <a:t>Air Traffic Services </a:t>
            </a:r>
          </a:p>
        </p:txBody>
      </p:sp>
    </p:spTree>
    <p:extLst>
      <p:ext uri="{BB962C8B-B14F-4D97-AF65-F5344CB8AC3E}">
        <p14:creationId xmlns:p14="http://schemas.microsoft.com/office/powerpoint/2010/main" val="893293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335" y="136525"/>
            <a:ext cx="10740107" cy="526557"/>
          </a:xfrm>
        </p:spPr>
        <p:txBody>
          <a:bodyPr>
            <a:normAutofit fontScale="90000"/>
          </a:bodyPr>
          <a:lstStyle/>
          <a:p>
            <a:r>
              <a:rPr lang="en-US" sz="3600" dirty="0"/>
              <a:t>Northeast Corridor (NEC) Status</a:t>
            </a:r>
            <a:endParaRPr lang="en-US" sz="3600" i="1" dirty="0"/>
          </a:p>
        </p:txBody>
      </p:sp>
      <p:sp>
        <p:nvSpPr>
          <p:cNvPr id="3" name="Slide Number Placeholder 2"/>
          <p:cNvSpPr>
            <a:spLocks noGrp="1"/>
          </p:cNvSpPr>
          <p:nvPr>
            <p:ph type="sldNum" sz="quarter" idx="4294967295"/>
          </p:nvPr>
        </p:nvSpPr>
        <p:spPr/>
        <p:txBody>
          <a:bodyPr/>
          <a:lstStyle/>
          <a:p>
            <a:fld id="{FDB771A7-AF6A-44EE-85DB-F1B8B04FEC87}" type="slidenum">
              <a:rPr lang="en-US">
                <a:solidFill>
                  <a:prstClr val="white"/>
                </a:solidFill>
                <a:latin typeface="Calibri" panose="020F0502020204030204"/>
              </a:rPr>
              <a:pPr/>
              <a:t>10</a:t>
            </a:fld>
            <a:endParaRPr lang="en-US" dirty="0">
              <a:solidFill>
                <a:prstClr val="white"/>
              </a:solidFill>
              <a:latin typeface="Calibri" panose="020F0502020204030204"/>
            </a:endParaRPr>
          </a:p>
        </p:txBody>
      </p:sp>
      <p:sp>
        <p:nvSpPr>
          <p:cNvPr id="8" name="Content Placeholder 2">
            <a:extLst>
              <a:ext uri="{FF2B5EF4-FFF2-40B4-BE49-F238E27FC236}">
                <a16:creationId xmlns:a16="http://schemas.microsoft.com/office/drawing/2014/main" id="{A21245D7-A249-471B-8E2D-F0FD7F0EB2BF}"/>
              </a:ext>
            </a:extLst>
          </p:cNvPr>
          <p:cNvSpPr txBox="1">
            <a:spLocks/>
          </p:cNvSpPr>
          <p:nvPr/>
        </p:nvSpPr>
        <p:spPr>
          <a:xfrm>
            <a:off x="319053" y="1268521"/>
            <a:ext cx="6941717" cy="1713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070C0"/>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75777B"/>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75777B"/>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75777B"/>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75777B"/>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tx1"/>
                </a:solidFill>
                <a:latin typeface="+mn-lt"/>
              </a:rPr>
              <a:t>Key Issues</a:t>
            </a:r>
          </a:p>
          <a:p>
            <a:pPr marL="214313" indent="-214313">
              <a:lnSpc>
                <a:spcPct val="100000"/>
              </a:lnSpc>
              <a:spcBef>
                <a:spcPts val="0"/>
              </a:spcBef>
            </a:pPr>
            <a:r>
              <a:rPr lang="en-US" sz="1600" dirty="0">
                <a:solidFill>
                  <a:schemeClr val="tx1"/>
                </a:solidFill>
                <a:effectLst/>
                <a:latin typeface="+mn-lt"/>
              </a:rPr>
              <a:t>EWR </a:t>
            </a:r>
            <a:r>
              <a:rPr lang="en-US" sz="1600" dirty="0">
                <a:solidFill>
                  <a:schemeClr val="tx1"/>
                </a:solidFill>
                <a:latin typeface="+mn-lt"/>
              </a:rPr>
              <a:t>airspace transition from N90 to PHL for TBO: Fall 2021</a:t>
            </a:r>
          </a:p>
          <a:p>
            <a:pPr marL="214313" indent="-214313">
              <a:lnSpc>
                <a:spcPct val="100000"/>
              </a:lnSpc>
              <a:spcBef>
                <a:spcPts val="0"/>
              </a:spcBef>
            </a:pPr>
            <a:r>
              <a:rPr lang="en-US" sz="1600" dirty="0">
                <a:solidFill>
                  <a:schemeClr val="tx1"/>
                </a:solidFill>
                <a:latin typeface="+mn-lt"/>
              </a:rPr>
              <a:t>ZNY and PHL TRACON staffing</a:t>
            </a:r>
          </a:p>
          <a:p>
            <a:pPr marL="160735" indent="-160735">
              <a:lnSpc>
                <a:spcPct val="100000"/>
              </a:lnSpc>
              <a:spcBef>
                <a:spcPts val="0"/>
              </a:spcBef>
            </a:pPr>
            <a:r>
              <a:rPr lang="en-US" sz="1600" dirty="0">
                <a:solidFill>
                  <a:schemeClr val="tx1"/>
                </a:solidFill>
                <a:latin typeface="+mn-lt"/>
              </a:rPr>
              <a:t>Technical Training Lab (TTL) availability for PHL/EWR airborne metering</a:t>
            </a:r>
          </a:p>
          <a:p>
            <a:pPr marL="160735" indent="-160735">
              <a:lnSpc>
                <a:spcPct val="100000"/>
              </a:lnSpc>
              <a:spcBef>
                <a:spcPts val="0"/>
              </a:spcBef>
            </a:pPr>
            <a:r>
              <a:rPr lang="en-US" sz="1600" dirty="0">
                <a:solidFill>
                  <a:schemeClr val="tx1"/>
                </a:solidFill>
                <a:latin typeface="+mn-lt"/>
              </a:rPr>
              <a:t>DSP subsumption plan impacts</a:t>
            </a:r>
          </a:p>
        </p:txBody>
      </p:sp>
      <p:grpSp>
        <p:nvGrpSpPr>
          <p:cNvPr id="10" name="Group 9">
            <a:extLst>
              <a:ext uri="{FF2B5EF4-FFF2-40B4-BE49-F238E27FC236}">
                <a16:creationId xmlns:a16="http://schemas.microsoft.com/office/drawing/2014/main" id="{98FAC489-035D-4082-870D-AA888B947863}"/>
              </a:ext>
            </a:extLst>
          </p:cNvPr>
          <p:cNvGrpSpPr/>
          <p:nvPr/>
        </p:nvGrpSpPr>
        <p:grpSpPr>
          <a:xfrm>
            <a:off x="7554686" y="1112020"/>
            <a:ext cx="3955862" cy="2397964"/>
            <a:chOff x="6940451" y="711111"/>
            <a:chExt cx="4343327" cy="2717890"/>
          </a:xfrm>
        </p:grpSpPr>
        <p:pic>
          <p:nvPicPr>
            <p:cNvPr id="11" name="Picture 10">
              <a:extLst>
                <a:ext uri="{FF2B5EF4-FFF2-40B4-BE49-F238E27FC236}">
                  <a16:creationId xmlns:a16="http://schemas.microsoft.com/office/drawing/2014/main" id="{568D242C-06EC-4452-84E0-C4B38D41600C}"/>
                </a:ext>
              </a:extLst>
            </p:cNvPr>
            <p:cNvPicPr>
              <a:picLocks noChangeAspect="1"/>
            </p:cNvPicPr>
            <p:nvPr/>
          </p:nvPicPr>
          <p:blipFill>
            <a:blip r:embed="rId2"/>
            <a:stretch>
              <a:fillRect/>
            </a:stretch>
          </p:blipFill>
          <p:spPr>
            <a:xfrm>
              <a:off x="6940452" y="838169"/>
              <a:ext cx="4343326" cy="2590832"/>
            </a:xfrm>
            <a:prstGeom prst="rect">
              <a:avLst/>
            </a:prstGeom>
            <a:effectLst>
              <a:outerShdw blurRad="50800" dist="101600" dir="2700000" algn="tl" rotWithShape="0">
                <a:prstClr val="black">
                  <a:alpha val="40000"/>
                </a:prstClr>
              </a:outerShdw>
            </a:effectLst>
          </p:spPr>
        </p:pic>
        <p:sp>
          <p:nvSpPr>
            <p:cNvPr id="12" name="TextBox 11">
              <a:extLst>
                <a:ext uri="{FF2B5EF4-FFF2-40B4-BE49-F238E27FC236}">
                  <a16:creationId xmlns:a16="http://schemas.microsoft.com/office/drawing/2014/main" id="{30AE1618-C979-4FB4-822A-71AFBE99E191}"/>
                </a:ext>
              </a:extLst>
            </p:cNvPr>
            <p:cNvSpPr txBox="1"/>
            <p:nvPr/>
          </p:nvSpPr>
          <p:spPr>
            <a:xfrm>
              <a:off x="6940451" y="711111"/>
              <a:ext cx="1688719" cy="307777"/>
            </a:xfrm>
            <a:prstGeom prst="rect">
              <a:avLst/>
            </a:prstGeom>
            <a:solidFill>
              <a:schemeClr val="bg1">
                <a:lumMod val="85000"/>
              </a:schemeClr>
            </a:solidFill>
          </p:spPr>
          <p:txBody>
            <a:bodyPr wrap="square" rtlCol="0">
              <a:spAutoFit/>
            </a:bodyPr>
            <a:lstStyle/>
            <a:p>
              <a:r>
                <a:rPr lang="en-US" sz="1400" dirty="0"/>
                <a:t>Northeast Corridor</a:t>
              </a:r>
            </a:p>
          </p:txBody>
        </p:sp>
      </p:grpSp>
      <p:sp>
        <p:nvSpPr>
          <p:cNvPr id="4" name="TextBox 3">
            <a:extLst>
              <a:ext uri="{FF2B5EF4-FFF2-40B4-BE49-F238E27FC236}">
                <a16:creationId xmlns:a16="http://schemas.microsoft.com/office/drawing/2014/main" id="{091FED59-466A-47FD-AD28-C1319A4E5816}"/>
              </a:ext>
            </a:extLst>
          </p:cNvPr>
          <p:cNvSpPr txBox="1"/>
          <p:nvPr/>
        </p:nvSpPr>
        <p:spPr>
          <a:xfrm>
            <a:off x="319053" y="2692876"/>
            <a:ext cx="6941717" cy="3631763"/>
          </a:xfrm>
          <a:prstGeom prst="rect">
            <a:avLst/>
          </a:prstGeom>
          <a:noFill/>
        </p:spPr>
        <p:txBody>
          <a:bodyPr wrap="square" rtlCol="0">
            <a:spAutoFit/>
          </a:bodyPr>
          <a:lstStyle/>
          <a:p>
            <a:r>
              <a:rPr lang="en-US" b="1" dirty="0"/>
              <a:t>Recent Progress</a:t>
            </a:r>
          </a:p>
          <a:p>
            <a:pPr marL="285750" indent="-285750">
              <a:buFont typeface="Arial" panose="020B0604020202020204" pitchFamily="34" charset="0"/>
              <a:buChar char="•"/>
            </a:pPr>
            <a:r>
              <a:rPr lang="en-US" sz="1600" dirty="0"/>
              <a:t>National TBFM Ops Team working on initial </a:t>
            </a:r>
            <a:r>
              <a:rPr lang="en-US" sz="1600" b="1" dirty="0"/>
              <a:t>EWR XM design</a:t>
            </a:r>
            <a:r>
              <a:rPr lang="en-US" sz="1600" dirty="0"/>
              <a:t>.</a:t>
            </a:r>
          </a:p>
          <a:p>
            <a:pPr marL="285750" indent="-285750">
              <a:buFont typeface="Arial" panose="020B0604020202020204" pitchFamily="34" charset="0"/>
              <a:buChar char="•"/>
            </a:pPr>
            <a:r>
              <a:rPr lang="en-US" sz="1600" b="1" dirty="0"/>
              <a:t>IDAC</a:t>
            </a:r>
            <a:r>
              <a:rPr lang="en-US" sz="1600" dirty="0"/>
              <a:t>: Islip (ISP) &amp; Harrisburg (MDT) </a:t>
            </a:r>
          </a:p>
          <a:p>
            <a:pPr marL="742950" lvl="1" indent="-285750">
              <a:buFont typeface="Arial" panose="020B0604020202020204" pitchFamily="34" charset="0"/>
              <a:buChar char="•"/>
            </a:pPr>
            <a:r>
              <a:rPr lang="en-US" sz="1600" dirty="0"/>
              <a:t>Training and hardware installation planned for summer 2021.</a:t>
            </a:r>
          </a:p>
          <a:p>
            <a:pPr marL="285750" indent="-285750">
              <a:buFont typeface="Arial" panose="020B0604020202020204" pitchFamily="34" charset="0"/>
              <a:buChar char="•"/>
            </a:pPr>
            <a:r>
              <a:rPr lang="en-US" sz="1600" dirty="0">
                <a:effectLst/>
                <a:latin typeface="Calibri" panose="020F0502020204030204" pitchFamily="34" charset="0"/>
                <a:ea typeface="Times New Roman" panose="02020603050405020304" pitchFamily="18" charset="0"/>
              </a:rPr>
              <a:t>Implemented </a:t>
            </a:r>
            <a:r>
              <a:rPr lang="en-US" sz="1600" b="1" dirty="0">
                <a:effectLst/>
                <a:latin typeface="Calibri" panose="020F0502020204030204" pitchFamily="34" charset="0"/>
                <a:ea typeface="Times New Roman" panose="02020603050405020304" pitchFamily="18" charset="0"/>
              </a:rPr>
              <a:t>departure scheduling </a:t>
            </a:r>
            <a:r>
              <a:rPr lang="en-US" sz="1600" dirty="0">
                <a:effectLst/>
                <a:latin typeface="Calibri" panose="020F0502020204030204" pitchFamily="34" charset="0"/>
                <a:ea typeface="Times New Roman" panose="02020603050405020304" pitchFamily="18" charset="0"/>
              </a:rPr>
              <a:t>from ZNY &amp; ZBW to ATL &amp; CLT April 2021</a:t>
            </a:r>
          </a:p>
          <a:p>
            <a:pPr marL="742950" lvl="1" indent="-285750">
              <a:buFont typeface="Arial" panose="020B0604020202020204" pitchFamily="34" charset="0"/>
              <a:buChar char="•"/>
            </a:pPr>
            <a:r>
              <a:rPr lang="en-US" sz="1600" dirty="0">
                <a:latin typeface="Calibri" panose="020F0502020204030204" pitchFamily="34" charset="0"/>
                <a:ea typeface="Times New Roman" panose="02020603050405020304" pitchFamily="18" charset="0"/>
              </a:rPr>
              <a:t>I</a:t>
            </a:r>
            <a:r>
              <a:rPr lang="en-US" sz="1600" dirty="0">
                <a:effectLst/>
                <a:latin typeface="Calibri" panose="020F0502020204030204" pitchFamily="34" charset="0"/>
                <a:ea typeface="Times New Roman" panose="02020603050405020304" pitchFamily="18" charset="0"/>
              </a:rPr>
              <a:t>ncluded ZDC. Part of time-based management using TBFM.   </a:t>
            </a:r>
          </a:p>
          <a:p>
            <a:pPr marL="342900" marR="0" lvl="0" indent="-342900">
              <a:spcBef>
                <a:spcPts val="0"/>
              </a:spcBef>
              <a:spcAft>
                <a:spcPts val="0"/>
              </a:spcAft>
              <a:buFont typeface="Arial" panose="020B0604020202020204" pitchFamily="34" charset="0"/>
              <a:buChar char="•"/>
            </a:pPr>
            <a:r>
              <a:rPr lang="en-US" sz="1600" i="1" dirty="0">
                <a:effectLst/>
                <a:latin typeface="Calibri" panose="020F0502020204030204" pitchFamily="34" charset="0"/>
                <a:ea typeface="Times New Roman" panose="02020603050405020304" pitchFamily="18" charset="0"/>
              </a:rPr>
              <a:t>NAC PBN and Opportunities Ad Hoc Tasking recommendations: </a:t>
            </a:r>
            <a:endParaRPr lang="en-US" sz="1600" i="1" dirty="0">
              <a:latin typeface="Calibri" panose="020F0502020204030204" pitchFamily="34" charset="0"/>
              <a:ea typeface="Times New Roman" panose="02020603050405020304" pitchFamily="18" charset="0"/>
            </a:endParaRPr>
          </a:p>
          <a:p>
            <a:pPr marL="800100" lvl="1" indent="-342900">
              <a:buFont typeface="Arial" panose="020B0604020202020204" pitchFamily="34" charset="0"/>
              <a:buChar char="•"/>
            </a:pPr>
            <a:r>
              <a:rPr lang="en-US" sz="1400" dirty="0">
                <a:latin typeface="Calibri" panose="020F0502020204030204" pitchFamily="34" charset="0"/>
                <a:ea typeface="Times New Roman" panose="02020603050405020304" pitchFamily="18" charset="0"/>
              </a:rPr>
              <a:t>I</a:t>
            </a:r>
            <a:r>
              <a:rPr lang="en-US" sz="1400" dirty="0">
                <a:effectLst/>
                <a:latin typeface="Calibri" panose="020F0502020204030204" pitchFamily="34" charset="0"/>
                <a:ea typeface="Times New Roman" panose="02020603050405020304" pitchFamily="18" charset="0"/>
              </a:rPr>
              <a:t>mplemented </a:t>
            </a:r>
            <a:r>
              <a:rPr lang="en-US" sz="1400" b="1" dirty="0">
                <a:effectLst/>
                <a:latin typeface="Calibri" panose="020F0502020204030204" pitchFamily="34" charset="0"/>
                <a:ea typeface="Times New Roman" panose="02020603050405020304" pitchFamily="18" charset="0"/>
              </a:rPr>
              <a:t>LGA Runway 31 </a:t>
            </a:r>
            <a:r>
              <a:rPr lang="en-US" sz="1400" dirty="0">
                <a:effectLst/>
                <a:latin typeface="Calibri" panose="020F0502020204030204" pitchFamily="34" charset="0"/>
                <a:ea typeface="Times New Roman" panose="02020603050405020304" pitchFamily="18" charset="0"/>
              </a:rPr>
              <a:t>Park Visual procedure April 2021.</a:t>
            </a:r>
          </a:p>
          <a:p>
            <a:pPr marL="800100" lvl="1" indent="-342900">
              <a:buFont typeface="Arial" panose="020B0604020202020204" pitchFamily="34" charset="0"/>
              <a:buChar char="•"/>
            </a:pPr>
            <a:r>
              <a:rPr lang="en-US" sz="1400" dirty="0">
                <a:effectLst/>
                <a:latin typeface="Calibri" panose="020F0502020204030204" pitchFamily="34" charset="0"/>
                <a:ea typeface="Times New Roman" panose="02020603050405020304" pitchFamily="18" charset="0"/>
              </a:rPr>
              <a:t>Tested Teterboro </a:t>
            </a:r>
            <a:r>
              <a:rPr lang="en-US" sz="1400" b="1" dirty="0">
                <a:effectLst/>
                <a:latin typeface="Calibri" panose="020F0502020204030204" pitchFamily="34" charset="0"/>
                <a:ea typeface="Times New Roman" panose="02020603050405020304" pitchFamily="18" charset="0"/>
              </a:rPr>
              <a:t>Teterboro/White Plains (HPN) Escape route </a:t>
            </a:r>
            <a:r>
              <a:rPr lang="en-US" sz="1400" dirty="0">
                <a:effectLst/>
                <a:latin typeface="Calibri" panose="020F0502020204030204" pitchFamily="34" charset="0"/>
                <a:ea typeface="Times New Roman" panose="02020603050405020304" pitchFamily="18" charset="0"/>
              </a:rPr>
              <a:t>March 2021. Next step: </a:t>
            </a:r>
            <a:r>
              <a:rPr lang="en-US" sz="1400" dirty="0">
                <a:solidFill>
                  <a:schemeClr val="tx1"/>
                </a:solidFill>
                <a:effectLst/>
                <a:latin typeface="+mn-lt"/>
              </a:rPr>
              <a:t>examine performance as part of the operation</a:t>
            </a:r>
            <a:r>
              <a:rPr lang="en-US" sz="1400" dirty="0">
                <a:solidFill>
                  <a:schemeClr val="tx1"/>
                </a:solidFill>
                <a:latin typeface="Calibri" panose="020F0502020204030204" pitchFamily="34" charset="0"/>
              </a:rPr>
              <a:t>.</a:t>
            </a:r>
            <a:endParaRPr lang="en-US" sz="1400" dirty="0">
              <a:effectLst/>
              <a:latin typeface="Calibri" panose="020F0502020204030204" pitchFamily="34" charset="0"/>
              <a:ea typeface="Times New Roman" panose="02020603050405020304" pitchFamily="18" charset="0"/>
            </a:endParaRPr>
          </a:p>
          <a:p>
            <a:pPr marL="800100" lvl="1" indent="-342900">
              <a:buFont typeface="Arial" panose="020B0604020202020204" pitchFamily="34" charset="0"/>
              <a:buChar char="•"/>
            </a:pPr>
            <a:r>
              <a:rPr lang="en-US" sz="1400" dirty="0">
                <a:effectLst/>
                <a:latin typeface="Calibri" panose="020F0502020204030204" pitchFamily="34" charset="0"/>
                <a:ea typeface="Times New Roman" panose="02020603050405020304" pitchFamily="18" charset="0"/>
              </a:rPr>
              <a:t>These initiatives improve flows in and out of NEC.</a:t>
            </a:r>
            <a:endParaRPr lang="en-US" sz="1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sz="1600" dirty="0">
                <a:effectLst/>
                <a:latin typeface="Calibri" panose="020F0502020204030204" pitchFamily="34" charset="0"/>
                <a:ea typeface="Times New Roman" panose="02020603050405020304" pitchFamily="18" charset="0"/>
              </a:rPr>
              <a:t>Worked on design to implement </a:t>
            </a:r>
            <a:r>
              <a:rPr lang="en-US" sz="1600" b="1" dirty="0">
                <a:effectLst/>
                <a:latin typeface="Calibri" panose="020F0502020204030204" pitchFamily="34" charset="0"/>
                <a:ea typeface="Times New Roman" panose="02020603050405020304" pitchFamily="18" charset="0"/>
              </a:rPr>
              <a:t>departure scheduling and full metering to PHL and EWR</a:t>
            </a:r>
            <a:r>
              <a:rPr lang="en-US" sz="1600" dirty="0">
                <a:latin typeface="Calibri" panose="020F0502020204030204" pitchFamily="34" charset="0"/>
                <a:ea typeface="Times New Roman" panose="02020603050405020304" pitchFamily="18" charset="0"/>
              </a:rPr>
              <a:t>, i</a:t>
            </a:r>
            <a:r>
              <a:rPr lang="en-US" sz="1600" dirty="0">
                <a:effectLst/>
                <a:latin typeface="Calibri" panose="020F0502020204030204" pitchFamily="34" charset="0"/>
                <a:ea typeface="Times New Roman" panose="02020603050405020304" pitchFamily="18" charset="0"/>
              </a:rPr>
              <a:t>ncorporating move of EWR airspace to PHL TRACON. </a:t>
            </a:r>
          </a:p>
          <a:p>
            <a:pPr marL="800100" lvl="1" indent="-342900">
              <a:buFont typeface="Arial" panose="020B0604020202020204" pitchFamily="34" charset="0"/>
              <a:buChar char="•"/>
            </a:pPr>
            <a:r>
              <a:rPr lang="en-US" sz="1400" dirty="0">
                <a:effectLst/>
                <a:latin typeface="Calibri" panose="020F0502020204030204" pitchFamily="34" charset="0"/>
                <a:ea typeface="Times New Roman" panose="02020603050405020304" pitchFamily="18" charset="0"/>
              </a:rPr>
              <a:t>Includes work at 8 facilities.  </a:t>
            </a:r>
            <a:endParaRPr lang="en-US" sz="1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sz="1600" b="1" dirty="0">
                <a:effectLst/>
                <a:latin typeface="Calibri" panose="020F0502020204030204" pitchFamily="34" charset="0"/>
                <a:ea typeface="Times New Roman" panose="02020603050405020304" pitchFamily="18" charset="0"/>
              </a:rPr>
              <a:t>Atlantic Coast Routes </a:t>
            </a:r>
            <a:r>
              <a:rPr lang="en-US" sz="1600" dirty="0">
                <a:latin typeface="Calibri" panose="020F0502020204030204" pitchFamily="34" charset="0"/>
                <a:ea typeface="Times New Roman" panose="02020603050405020304" pitchFamily="18" charset="0"/>
              </a:rPr>
              <a:t>implementation: c</a:t>
            </a:r>
            <a:r>
              <a:rPr lang="en-US" sz="1600" dirty="0">
                <a:effectLst/>
                <a:latin typeface="Calibri" panose="020F0502020204030204" pitchFamily="34" charset="0"/>
                <a:ea typeface="Times New Roman" panose="02020603050405020304" pitchFamily="18" charset="0"/>
              </a:rPr>
              <a:t>ompleted 85% of commitments.</a:t>
            </a:r>
            <a:endParaRPr lang="en-US" sz="1600" dirty="0">
              <a:effectLst/>
              <a:latin typeface="Calibri" panose="020F050202020403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C2E71866-7621-42FF-A008-F314B46EC93B}"/>
              </a:ext>
            </a:extLst>
          </p:cNvPr>
          <p:cNvSpPr txBox="1"/>
          <p:nvPr/>
        </p:nvSpPr>
        <p:spPr>
          <a:xfrm>
            <a:off x="7260771" y="3751588"/>
            <a:ext cx="4612175" cy="2246769"/>
          </a:xfrm>
          <a:prstGeom prst="rect">
            <a:avLst/>
          </a:prstGeom>
          <a:noFill/>
        </p:spPr>
        <p:txBody>
          <a:bodyPr wrap="square" numCol="1" rtlCol="0">
            <a:spAutoFit/>
          </a:bodyPr>
          <a:lstStyle/>
          <a:p>
            <a:pPr>
              <a:buClr>
                <a:srgbClr val="00B5EF"/>
              </a:buClr>
            </a:pPr>
            <a:r>
              <a:rPr lang="en-US" sz="1400" b="1" dirty="0">
                <a:solidFill>
                  <a:srgbClr val="A545A2"/>
                </a:solidFill>
                <a:latin typeface="Arial" panose="020B0604020202020204" pitchFamily="34" charset="0"/>
                <a:cs typeface="Arial" panose="020B0604020202020204" pitchFamily="34" charset="0"/>
              </a:rPr>
              <a:t>North East Corridor </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IDAC</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Improved TBM to PHL, EWR – </a:t>
            </a:r>
            <a:r>
              <a:rPr lang="en-US" sz="1400" dirty="0">
                <a:solidFill>
                  <a:srgbClr val="00B0F0"/>
                </a:solidFill>
                <a:latin typeface="Arial" panose="020B0604020202020204" pitchFamily="34" charset="0"/>
                <a:cs typeface="Arial" panose="020B0604020202020204" pitchFamily="34" charset="0"/>
              </a:rPr>
              <a:t>2022-23</a:t>
            </a:r>
            <a:endParaRPr lang="en-US" sz="1400" dirty="0">
              <a:solidFill>
                <a:srgbClr val="233670"/>
              </a:solidFill>
              <a:latin typeface="Arial" panose="020B0604020202020204" pitchFamily="34" charset="0"/>
              <a:cs typeface="Arial" panose="020B0604020202020204" pitchFamily="34" charset="0"/>
            </a:endParaRPr>
          </a:p>
          <a:p>
            <a:pPr marL="742950" lvl="1"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Infrastructure  </a:t>
            </a:r>
          </a:p>
          <a:p>
            <a:pPr marL="742950" lvl="1"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Departure Scheduling</a:t>
            </a:r>
          </a:p>
          <a:p>
            <a:pPr marL="742950" lvl="1"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Airborne metering (times on glass except ZAU)</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Improved Departure Management for flights destined to LGA – </a:t>
            </a:r>
            <a:r>
              <a:rPr lang="en-US" sz="1400" dirty="0">
                <a:solidFill>
                  <a:srgbClr val="00B0F0"/>
                </a:solidFill>
                <a:latin typeface="Arial" panose="020B0604020202020204" pitchFamily="34" charset="0"/>
                <a:cs typeface="Arial" panose="020B0604020202020204" pitchFamily="34" charset="0"/>
              </a:rPr>
              <a:t>TBD</a:t>
            </a:r>
            <a:r>
              <a:rPr lang="en-US" sz="1400" dirty="0">
                <a:latin typeface="Arial" panose="020B0604020202020204" pitchFamily="34" charset="0"/>
                <a:cs typeface="Arial" panose="020B0604020202020204" pitchFamily="34" charset="0"/>
              </a:rPr>
              <a:t> </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Atlantic Coast Routes – </a:t>
            </a:r>
            <a:r>
              <a:rPr lang="en-US" sz="1400" dirty="0">
                <a:solidFill>
                  <a:srgbClr val="00B0F0"/>
                </a:solidFill>
                <a:latin typeface="Arial" panose="020B0604020202020204" pitchFamily="34" charset="0"/>
                <a:cs typeface="Arial" panose="020B0604020202020204" pitchFamily="34" charset="0"/>
              </a:rPr>
              <a:t>2022</a:t>
            </a:r>
            <a:endParaRPr lang="en-US" sz="1400" dirty="0">
              <a:latin typeface="Arial" panose="020B0604020202020204" pitchFamily="34" charset="0"/>
              <a:cs typeface="Arial" panose="020B0604020202020204" pitchFamily="34" charset="0"/>
            </a:endParaRP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PDRR/ABRR Enhancements – </a:t>
            </a:r>
            <a:r>
              <a:rPr lang="en-US" sz="1400" dirty="0">
                <a:solidFill>
                  <a:srgbClr val="00B0F0"/>
                </a:solidFill>
                <a:latin typeface="Arial" panose="020B0604020202020204" pitchFamily="34" charset="0"/>
                <a:cs typeface="Arial" panose="020B0604020202020204" pitchFamily="34" charset="0"/>
              </a:rPr>
              <a:t>2021</a:t>
            </a:r>
            <a:endParaRPr lang="en-US" sz="1400"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23450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211943" y="2851200"/>
            <a:ext cx="2394483" cy="2706507"/>
          </a:xfrm>
          <a:custGeom>
            <a:avLst/>
            <a:gdLst>
              <a:gd name="connsiteX0" fmla="*/ 0 w 2394483"/>
              <a:gd name="connsiteY0" fmla="*/ 239448 h 2706507"/>
              <a:gd name="connsiteX1" fmla="*/ 239448 w 2394483"/>
              <a:gd name="connsiteY1" fmla="*/ 0 h 2706507"/>
              <a:gd name="connsiteX2" fmla="*/ 2155035 w 2394483"/>
              <a:gd name="connsiteY2" fmla="*/ 0 h 2706507"/>
              <a:gd name="connsiteX3" fmla="*/ 2394483 w 2394483"/>
              <a:gd name="connsiteY3" fmla="*/ 239448 h 2706507"/>
              <a:gd name="connsiteX4" fmla="*/ 2394483 w 2394483"/>
              <a:gd name="connsiteY4" fmla="*/ 2467059 h 2706507"/>
              <a:gd name="connsiteX5" fmla="*/ 2155035 w 2394483"/>
              <a:gd name="connsiteY5" fmla="*/ 2706507 h 2706507"/>
              <a:gd name="connsiteX6" fmla="*/ 239448 w 2394483"/>
              <a:gd name="connsiteY6" fmla="*/ 2706507 h 2706507"/>
              <a:gd name="connsiteX7" fmla="*/ 0 w 2394483"/>
              <a:gd name="connsiteY7" fmla="*/ 2467059 h 2706507"/>
              <a:gd name="connsiteX8" fmla="*/ 0 w 2394483"/>
              <a:gd name="connsiteY8" fmla="*/ 239448 h 270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483" h="2706507">
                <a:moveTo>
                  <a:pt x="0" y="239448"/>
                </a:moveTo>
                <a:cubicBezTo>
                  <a:pt x="0" y="107205"/>
                  <a:pt x="107205" y="0"/>
                  <a:pt x="239448" y="0"/>
                </a:cubicBezTo>
                <a:lnTo>
                  <a:pt x="2155035" y="0"/>
                </a:lnTo>
                <a:cubicBezTo>
                  <a:pt x="2287278" y="0"/>
                  <a:pt x="2394483" y="107205"/>
                  <a:pt x="2394483" y="239448"/>
                </a:cubicBezTo>
                <a:lnTo>
                  <a:pt x="2394483" y="2467059"/>
                </a:lnTo>
                <a:cubicBezTo>
                  <a:pt x="2394483" y="2599302"/>
                  <a:pt x="2287278" y="2706507"/>
                  <a:pt x="2155035" y="2706507"/>
                </a:cubicBezTo>
                <a:lnTo>
                  <a:pt x="239448" y="2706507"/>
                </a:lnTo>
                <a:cubicBezTo>
                  <a:pt x="107205" y="2706507"/>
                  <a:pt x="0" y="2599302"/>
                  <a:pt x="0" y="2467059"/>
                </a:cubicBezTo>
                <a:lnTo>
                  <a:pt x="0" y="23944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6109" tIns="186109" rIns="186109" bIns="766075" numCol="1" spcCol="1270" anchor="t" anchorCtr="0">
            <a:noAutofit/>
          </a:bodyPr>
          <a:lstStyle/>
          <a:p>
            <a:pPr marL="57150" lvl="1" indent="-57150" algn="l" defTabSz="511175">
              <a:lnSpc>
                <a:spcPct val="90000"/>
              </a:lnSpc>
              <a:spcBef>
                <a:spcPct val="0"/>
              </a:spcBef>
              <a:spcAft>
                <a:spcPct val="15000"/>
              </a:spcAft>
              <a:buChar char="••"/>
            </a:pPr>
            <a:r>
              <a:rPr lang="en-US" sz="1150" kern="1200" dirty="0"/>
              <a:t>ATC training on TBFM at ZBW airborne metering</a:t>
            </a:r>
            <a:endParaRPr lang="en-US" sz="1150" b="0" kern="1200" dirty="0"/>
          </a:p>
          <a:p>
            <a:pPr marL="57150" lvl="1" indent="-57150" algn="l" defTabSz="511175">
              <a:lnSpc>
                <a:spcPct val="90000"/>
              </a:lnSpc>
              <a:spcBef>
                <a:spcPct val="0"/>
              </a:spcBef>
              <a:spcAft>
                <a:spcPct val="15000"/>
              </a:spcAft>
              <a:buChar char="••"/>
            </a:pPr>
            <a:r>
              <a:rPr lang="en-US" sz="1150" kern="1200" dirty="0"/>
              <a:t>TMC Departure Scheduling Training ZAU, ZBW, ZID, ZJX, ZOB, ZTL</a:t>
            </a:r>
          </a:p>
          <a:p>
            <a:pPr marL="57150" lvl="1" indent="-57150" algn="l" defTabSz="511175">
              <a:lnSpc>
                <a:spcPct val="90000"/>
              </a:lnSpc>
              <a:spcBef>
                <a:spcPct val="0"/>
              </a:spcBef>
              <a:spcAft>
                <a:spcPct val="15000"/>
              </a:spcAft>
              <a:buChar char="••"/>
            </a:pPr>
            <a:r>
              <a:rPr lang="en-US" sz="1150" kern="1200" dirty="0"/>
              <a:t>XM timeline management and XM behavior/permissions training for all facilities ZBW, ZID, ZJX, ZOB, ZTL</a:t>
            </a:r>
          </a:p>
          <a:p>
            <a:pPr marL="57150" lvl="1" indent="-57150" algn="l" defTabSz="511175">
              <a:lnSpc>
                <a:spcPct val="90000"/>
              </a:lnSpc>
              <a:spcBef>
                <a:spcPct val="0"/>
              </a:spcBef>
              <a:spcAft>
                <a:spcPct val="15000"/>
              </a:spcAft>
              <a:buChar char="••"/>
            </a:pPr>
            <a:r>
              <a:rPr lang="en-US" sz="1150" kern="1200" dirty="0"/>
              <a:t>TMC training timeline management and behavior/permissions for PHL TRACON</a:t>
            </a:r>
          </a:p>
        </p:txBody>
      </p:sp>
      <p:sp>
        <p:nvSpPr>
          <p:cNvPr id="11" name="Shape 10"/>
          <p:cNvSpPr/>
          <p:nvPr/>
        </p:nvSpPr>
        <p:spPr>
          <a:xfrm>
            <a:off x="1366875" y="4074598"/>
            <a:ext cx="2703069" cy="2699048"/>
          </a:xfrm>
          <a:prstGeom prst="leftCircularArrow">
            <a:avLst>
              <a:gd name="adj1" fmla="val 3185"/>
              <a:gd name="adj2" fmla="val 392186"/>
              <a:gd name="adj3" fmla="val 916741"/>
              <a:gd name="adj4" fmla="val 7773533"/>
              <a:gd name="adj5" fmla="val 3715"/>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Freeform 13"/>
          <p:cNvSpPr/>
          <p:nvPr/>
        </p:nvSpPr>
        <p:spPr>
          <a:xfrm>
            <a:off x="854026" y="5546369"/>
            <a:ext cx="2128429" cy="846406"/>
          </a:xfrm>
          <a:custGeom>
            <a:avLst/>
            <a:gdLst>
              <a:gd name="connsiteX0" fmla="*/ 0 w 2128429"/>
              <a:gd name="connsiteY0" fmla="*/ 84641 h 846406"/>
              <a:gd name="connsiteX1" fmla="*/ 84641 w 2128429"/>
              <a:gd name="connsiteY1" fmla="*/ 0 h 846406"/>
              <a:gd name="connsiteX2" fmla="*/ 2043788 w 2128429"/>
              <a:gd name="connsiteY2" fmla="*/ 0 h 846406"/>
              <a:gd name="connsiteX3" fmla="*/ 2128429 w 2128429"/>
              <a:gd name="connsiteY3" fmla="*/ 84641 h 846406"/>
              <a:gd name="connsiteX4" fmla="*/ 2128429 w 2128429"/>
              <a:gd name="connsiteY4" fmla="*/ 761765 h 846406"/>
              <a:gd name="connsiteX5" fmla="*/ 2043788 w 2128429"/>
              <a:gd name="connsiteY5" fmla="*/ 846406 h 846406"/>
              <a:gd name="connsiteX6" fmla="*/ 84641 w 2128429"/>
              <a:gd name="connsiteY6" fmla="*/ 846406 h 846406"/>
              <a:gd name="connsiteX7" fmla="*/ 0 w 2128429"/>
              <a:gd name="connsiteY7" fmla="*/ 761765 h 846406"/>
              <a:gd name="connsiteX8" fmla="*/ 0 w 2128429"/>
              <a:gd name="connsiteY8" fmla="*/ 84641 h 84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8429" h="846406">
                <a:moveTo>
                  <a:pt x="0" y="84641"/>
                </a:moveTo>
                <a:cubicBezTo>
                  <a:pt x="0" y="37895"/>
                  <a:pt x="37895" y="0"/>
                  <a:pt x="84641" y="0"/>
                </a:cubicBezTo>
                <a:lnTo>
                  <a:pt x="2043788" y="0"/>
                </a:lnTo>
                <a:cubicBezTo>
                  <a:pt x="2090534" y="0"/>
                  <a:pt x="2128429" y="37895"/>
                  <a:pt x="2128429" y="84641"/>
                </a:cubicBezTo>
                <a:lnTo>
                  <a:pt x="2128429" y="761765"/>
                </a:lnTo>
                <a:cubicBezTo>
                  <a:pt x="2128429" y="808511"/>
                  <a:pt x="2090534" y="846406"/>
                  <a:pt x="2043788" y="846406"/>
                </a:cubicBezTo>
                <a:lnTo>
                  <a:pt x="84641" y="846406"/>
                </a:lnTo>
                <a:cubicBezTo>
                  <a:pt x="37895" y="846406"/>
                  <a:pt x="0" y="808511"/>
                  <a:pt x="0" y="761765"/>
                </a:cubicBezTo>
                <a:lnTo>
                  <a:pt x="0" y="846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5270" tIns="45110" rIns="55270" bIns="45110" numCol="1" spcCol="1270" anchor="ctr" anchorCtr="0">
            <a:noAutofit/>
          </a:bodyPr>
          <a:lstStyle/>
          <a:p>
            <a:pPr lvl="0" algn="ctr" defTabSz="711200">
              <a:lnSpc>
                <a:spcPct val="90000"/>
              </a:lnSpc>
              <a:spcBef>
                <a:spcPct val="0"/>
              </a:spcBef>
              <a:spcAft>
                <a:spcPct val="35000"/>
              </a:spcAft>
            </a:pPr>
            <a:r>
              <a:rPr lang="en-US" sz="1600" b="1" kern="1200" dirty="0"/>
              <a:t>Phase 1  </a:t>
            </a:r>
            <a:r>
              <a:rPr lang="en-US" sz="1500" kern="1200" dirty="0"/>
              <a:t/>
            </a:r>
            <a:br>
              <a:rPr lang="en-US" sz="1500" kern="1200" dirty="0"/>
            </a:br>
            <a:r>
              <a:rPr lang="en-US" sz="1500" u="sng" kern="1200" dirty="0"/>
              <a:t>ZBW Training/Metering to PHL/EWR </a:t>
            </a:r>
            <a:endParaRPr lang="en-US" sz="1500" kern="1200" dirty="0"/>
          </a:p>
        </p:txBody>
      </p:sp>
      <p:sp>
        <p:nvSpPr>
          <p:cNvPr id="15" name="Freeform 14"/>
          <p:cNvSpPr/>
          <p:nvPr/>
        </p:nvSpPr>
        <p:spPr>
          <a:xfrm>
            <a:off x="3281783" y="2851753"/>
            <a:ext cx="2394483" cy="2695033"/>
          </a:xfrm>
          <a:custGeom>
            <a:avLst/>
            <a:gdLst>
              <a:gd name="connsiteX0" fmla="*/ 0 w 2394483"/>
              <a:gd name="connsiteY0" fmla="*/ 239448 h 2695033"/>
              <a:gd name="connsiteX1" fmla="*/ 239448 w 2394483"/>
              <a:gd name="connsiteY1" fmla="*/ 0 h 2695033"/>
              <a:gd name="connsiteX2" fmla="*/ 2155035 w 2394483"/>
              <a:gd name="connsiteY2" fmla="*/ 0 h 2695033"/>
              <a:gd name="connsiteX3" fmla="*/ 2394483 w 2394483"/>
              <a:gd name="connsiteY3" fmla="*/ 239448 h 2695033"/>
              <a:gd name="connsiteX4" fmla="*/ 2394483 w 2394483"/>
              <a:gd name="connsiteY4" fmla="*/ 2455585 h 2695033"/>
              <a:gd name="connsiteX5" fmla="*/ 2155035 w 2394483"/>
              <a:gd name="connsiteY5" fmla="*/ 2695033 h 2695033"/>
              <a:gd name="connsiteX6" fmla="*/ 239448 w 2394483"/>
              <a:gd name="connsiteY6" fmla="*/ 2695033 h 2695033"/>
              <a:gd name="connsiteX7" fmla="*/ 0 w 2394483"/>
              <a:gd name="connsiteY7" fmla="*/ 2455585 h 2695033"/>
              <a:gd name="connsiteX8" fmla="*/ 0 w 2394483"/>
              <a:gd name="connsiteY8" fmla="*/ 239448 h 269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483" h="2695033">
                <a:moveTo>
                  <a:pt x="0" y="239448"/>
                </a:moveTo>
                <a:cubicBezTo>
                  <a:pt x="0" y="107205"/>
                  <a:pt x="107205" y="0"/>
                  <a:pt x="239448" y="0"/>
                </a:cubicBezTo>
                <a:lnTo>
                  <a:pt x="2155035" y="0"/>
                </a:lnTo>
                <a:cubicBezTo>
                  <a:pt x="2287278" y="0"/>
                  <a:pt x="2394483" y="107205"/>
                  <a:pt x="2394483" y="239448"/>
                </a:cubicBezTo>
                <a:lnTo>
                  <a:pt x="2394483" y="2455585"/>
                </a:lnTo>
                <a:cubicBezTo>
                  <a:pt x="2394483" y="2587828"/>
                  <a:pt x="2287278" y="2695033"/>
                  <a:pt x="2155035" y="2695033"/>
                </a:cubicBezTo>
                <a:lnTo>
                  <a:pt x="239448" y="2695033"/>
                </a:lnTo>
                <a:cubicBezTo>
                  <a:pt x="107205" y="2695033"/>
                  <a:pt x="0" y="2587828"/>
                  <a:pt x="0" y="2455585"/>
                </a:cubicBezTo>
                <a:lnTo>
                  <a:pt x="0" y="23944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5845" tIns="763352" rIns="185845" bIns="185845" numCol="1" spcCol="1270" anchor="t" anchorCtr="0">
            <a:noAutofit/>
          </a:bodyPr>
          <a:lstStyle/>
          <a:p>
            <a:pPr marL="57150" lvl="1" indent="-57150" algn="l" defTabSz="511175">
              <a:lnSpc>
                <a:spcPct val="90000"/>
              </a:lnSpc>
              <a:spcBef>
                <a:spcPct val="0"/>
              </a:spcBef>
              <a:spcAft>
                <a:spcPct val="15000"/>
              </a:spcAft>
              <a:buChar char="••"/>
            </a:pPr>
            <a:r>
              <a:rPr lang="en-US" sz="1150" kern="1200" dirty="0"/>
              <a:t>Begin Airborne Metering (times on glass) for PHL/EWR at ZID, ZJX, ZOB, ZTL</a:t>
            </a:r>
          </a:p>
          <a:p>
            <a:pPr marL="57150" lvl="1" indent="-57150" algn="l" defTabSz="511175">
              <a:lnSpc>
                <a:spcPct val="90000"/>
              </a:lnSpc>
              <a:spcBef>
                <a:spcPct val="0"/>
              </a:spcBef>
              <a:spcAft>
                <a:spcPct val="15000"/>
              </a:spcAft>
              <a:buChar char="••"/>
            </a:pPr>
            <a:r>
              <a:rPr lang="en-US" sz="1150" kern="1200" dirty="0"/>
              <a:t>TMCs begin Departure Scheduling for PHL/EWR at ZBW, ZID, ZJX, ZOB, ZTL</a:t>
            </a:r>
          </a:p>
          <a:p>
            <a:pPr marL="57150" lvl="1" indent="-57150" algn="l" defTabSz="511175">
              <a:lnSpc>
                <a:spcPct val="90000"/>
              </a:lnSpc>
              <a:spcBef>
                <a:spcPct val="0"/>
              </a:spcBef>
              <a:spcAft>
                <a:spcPct val="15000"/>
              </a:spcAft>
              <a:buChar char="••"/>
            </a:pPr>
            <a:r>
              <a:rPr lang="en-US" sz="1150" kern="1200" dirty="0"/>
              <a:t>ZDC and ZNY will continue to run MIT to PHL/EWR TRACON </a:t>
            </a:r>
          </a:p>
        </p:txBody>
      </p:sp>
      <p:sp>
        <p:nvSpPr>
          <p:cNvPr id="16" name="Circular Arrow 15"/>
          <p:cNvSpPr/>
          <p:nvPr/>
        </p:nvSpPr>
        <p:spPr>
          <a:xfrm>
            <a:off x="4579673" y="1909323"/>
            <a:ext cx="2943421" cy="2943421"/>
          </a:xfrm>
          <a:prstGeom prst="circularArrow">
            <a:avLst>
              <a:gd name="adj1" fmla="val 2920"/>
              <a:gd name="adj2" fmla="val 357393"/>
              <a:gd name="adj3" fmla="val 19715106"/>
              <a:gd name="adj4" fmla="val 12823521"/>
              <a:gd name="adj5" fmla="val 340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Freeform 16"/>
          <p:cNvSpPr/>
          <p:nvPr/>
        </p:nvSpPr>
        <p:spPr>
          <a:xfrm>
            <a:off x="3840581" y="2615621"/>
            <a:ext cx="2128429" cy="846406"/>
          </a:xfrm>
          <a:custGeom>
            <a:avLst/>
            <a:gdLst>
              <a:gd name="connsiteX0" fmla="*/ 0 w 2128429"/>
              <a:gd name="connsiteY0" fmla="*/ 84641 h 846406"/>
              <a:gd name="connsiteX1" fmla="*/ 84641 w 2128429"/>
              <a:gd name="connsiteY1" fmla="*/ 0 h 846406"/>
              <a:gd name="connsiteX2" fmla="*/ 2043788 w 2128429"/>
              <a:gd name="connsiteY2" fmla="*/ 0 h 846406"/>
              <a:gd name="connsiteX3" fmla="*/ 2128429 w 2128429"/>
              <a:gd name="connsiteY3" fmla="*/ 84641 h 846406"/>
              <a:gd name="connsiteX4" fmla="*/ 2128429 w 2128429"/>
              <a:gd name="connsiteY4" fmla="*/ 761765 h 846406"/>
              <a:gd name="connsiteX5" fmla="*/ 2043788 w 2128429"/>
              <a:gd name="connsiteY5" fmla="*/ 846406 h 846406"/>
              <a:gd name="connsiteX6" fmla="*/ 84641 w 2128429"/>
              <a:gd name="connsiteY6" fmla="*/ 846406 h 846406"/>
              <a:gd name="connsiteX7" fmla="*/ 0 w 2128429"/>
              <a:gd name="connsiteY7" fmla="*/ 761765 h 846406"/>
              <a:gd name="connsiteX8" fmla="*/ 0 w 2128429"/>
              <a:gd name="connsiteY8" fmla="*/ 84641 h 84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8429" h="846406">
                <a:moveTo>
                  <a:pt x="0" y="84641"/>
                </a:moveTo>
                <a:cubicBezTo>
                  <a:pt x="0" y="37895"/>
                  <a:pt x="37895" y="0"/>
                  <a:pt x="84641" y="0"/>
                </a:cubicBezTo>
                <a:lnTo>
                  <a:pt x="2043788" y="0"/>
                </a:lnTo>
                <a:cubicBezTo>
                  <a:pt x="2090534" y="0"/>
                  <a:pt x="2128429" y="37895"/>
                  <a:pt x="2128429" y="84641"/>
                </a:cubicBezTo>
                <a:lnTo>
                  <a:pt x="2128429" y="761765"/>
                </a:lnTo>
                <a:cubicBezTo>
                  <a:pt x="2128429" y="808511"/>
                  <a:pt x="2090534" y="846406"/>
                  <a:pt x="2043788" y="846406"/>
                </a:cubicBezTo>
                <a:lnTo>
                  <a:pt x="84641" y="846406"/>
                </a:lnTo>
                <a:cubicBezTo>
                  <a:pt x="37895" y="846406"/>
                  <a:pt x="0" y="808511"/>
                  <a:pt x="0" y="761765"/>
                </a:cubicBezTo>
                <a:lnTo>
                  <a:pt x="0" y="846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5270" tIns="45110" rIns="55270" bIns="45110" numCol="1" spcCol="1270" anchor="ctr" anchorCtr="0">
            <a:noAutofit/>
          </a:bodyPr>
          <a:lstStyle/>
          <a:p>
            <a:pPr lvl="0" algn="ctr" defTabSz="711200">
              <a:lnSpc>
                <a:spcPct val="90000"/>
              </a:lnSpc>
              <a:spcBef>
                <a:spcPct val="0"/>
              </a:spcBef>
              <a:spcAft>
                <a:spcPct val="35000"/>
              </a:spcAft>
            </a:pPr>
            <a:r>
              <a:rPr lang="en-US" sz="1600" b="1" kern="1200" dirty="0"/>
              <a:t>Phase 2</a:t>
            </a:r>
            <a:r>
              <a:rPr lang="en-US" sz="1300" kern="1200" dirty="0"/>
              <a:t/>
            </a:r>
            <a:br>
              <a:rPr lang="en-US" sz="1300" kern="1200" dirty="0"/>
            </a:br>
            <a:r>
              <a:rPr lang="en-US" sz="1300" u="sng" kern="1200" dirty="0"/>
              <a:t>ZID/ZJX/ZOB/ZTL Training/Metering PHL/EWR</a:t>
            </a:r>
            <a:endParaRPr lang="en-US" sz="1300" kern="1200" dirty="0"/>
          </a:p>
        </p:txBody>
      </p:sp>
      <p:sp>
        <p:nvSpPr>
          <p:cNvPr id="18" name="Freeform 17"/>
          <p:cNvSpPr/>
          <p:nvPr/>
        </p:nvSpPr>
        <p:spPr>
          <a:xfrm>
            <a:off x="6351623" y="2835464"/>
            <a:ext cx="2394483" cy="2738205"/>
          </a:xfrm>
          <a:custGeom>
            <a:avLst/>
            <a:gdLst>
              <a:gd name="connsiteX0" fmla="*/ 0 w 2394483"/>
              <a:gd name="connsiteY0" fmla="*/ 239448 h 2738205"/>
              <a:gd name="connsiteX1" fmla="*/ 239448 w 2394483"/>
              <a:gd name="connsiteY1" fmla="*/ 0 h 2738205"/>
              <a:gd name="connsiteX2" fmla="*/ 2155035 w 2394483"/>
              <a:gd name="connsiteY2" fmla="*/ 0 h 2738205"/>
              <a:gd name="connsiteX3" fmla="*/ 2394483 w 2394483"/>
              <a:gd name="connsiteY3" fmla="*/ 239448 h 2738205"/>
              <a:gd name="connsiteX4" fmla="*/ 2394483 w 2394483"/>
              <a:gd name="connsiteY4" fmla="*/ 2498757 h 2738205"/>
              <a:gd name="connsiteX5" fmla="*/ 2155035 w 2394483"/>
              <a:gd name="connsiteY5" fmla="*/ 2738205 h 2738205"/>
              <a:gd name="connsiteX6" fmla="*/ 239448 w 2394483"/>
              <a:gd name="connsiteY6" fmla="*/ 2738205 h 2738205"/>
              <a:gd name="connsiteX7" fmla="*/ 0 w 2394483"/>
              <a:gd name="connsiteY7" fmla="*/ 2498757 h 2738205"/>
              <a:gd name="connsiteX8" fmla="*/ 0 w 2394483"/>
              <a:gd name="connsiteY8" fmla="*/ 239448 h 273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483" h="2738205">
                <a:moveTo>
                  <a:pt x="0" y="239448"/>
                </a:moveTo>
                <a:cubicBezTo>
                  <a:pt x="0" y="107205"/>
                  <a:pt x="107205" y="0"/>
                  <a:pt x="239448" y="0"/>
                </a:cubicBezTo>
                <a:lnTo>
                  <a:pt x="2155035" y="0"/>
                </a:lnTo>
                <a:cubicBezTo>
                  <a:pt x="2287278" y="0"/>
                  <a:pt x="2394483" y="107205"/>
                  <a:pt x="2394483" y="239448"/>
                </a:cubicBezTo>
                <a:lnTo>
                  <a:pt x="2394483" y="2498757"/>
                </a:lnTo>
                <a:cubicBezTo>
                  <a:pt x="2394483" y="2631000"/>
                  <a:pt x="2287278" y="2738205"/>
                  <a:pt x="2155035" y="2738205"/>
                </a:cubicBezTo>
                <a:lnTo>
                  <a:pt x="239448" y="2738205"/>
                </a:lnTo>
                <a:cubicBezTo>
                  <a:pt x="107205" y="2738205"/>
                  <a:pt x="0" y="2631000"/>
                  <a:pt x="0" y="2498757"/>
                </a:cubicBezTo>
                <a:lnTo>
                  <a:pt x="0" y="23944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6839" tIns="186839" rIns="186839" bIns="773597" numCol="1" spcCol="1270" anchor="t" anchorCtr="0">
            <a:noAutofit/>
          </a:bodyPr>
          <a:lstStyle/>
          <a:p>
            <a:pPr marL="57150" lvl="1" indent="-57150" algn="l" defTabSz="511175">
              <a:lnSpc>
                <a:spcPct val="90000"/>
              </a:lnSpc>
              <a:spcBef>
                <a:spcPct val="0"/>
              </a:spcBef>
              <a:spcAft>
                <a:spcPct val="15000"/>
              </a:spcAft>
              <a:buChar char="••"/>
            </a:pPr>
            <a:r>
              <a:rPr lang="en-US" sz="1150" kern="1200" dirty="0"/>
              <a:t>Train ZDC Controller workforce on TFDM</a:t>
            </a:r>
          </a:p>
          <a:p>
            <a:pPr marL="57150" lvl="1" indent="-57150" algn="l" defTabSz="511175">
              <a:lnSpc>
                <a:spcPct val="90000"/>
              </a:lnSpc>
              <a:spcBef>
                <a:spcPct val="0"/>
              </a:spcBef>
              <a:spcAft>
                <a:spcPct val="15000"/>
              </a:spcAft>
              <a:buChar char="••"/>
            </a:pPr>
            <a:r>
              <a:rPr lang="en-US" sz="1150" kern="1200" dirty="0"/>
              <a:t>Begin ZDC airborne metering (“times on glass”) for PHL/EWR at ZID, ZJX , ZOB, ZTL</a:t>
            </a:r>
          </a:p>
          <a:p>
            <a:pPr marL="57150" lvl="1" indent="-57150" algn="l" defTabSz="511175">
              <a:lnSpc>
                <a:spcPct val="90000"/>
              </a:lnSpc>
              <a:spcBef>
                <a:spcPct val="0"/>
              </a:spcBef>
              <a:spcAft>
                <a:spcPct val="15000"/>
              </a:spcAft>
              <a:buChar char="••"/>
            </a:pPr>
            <a:r>
              <a:rPr lang="en-US" sz="1150" kern="1200" dirty="0"/>
              <a:t>Begin Departure Scheduling for PHL/EWR at ZDC</a:t>
            </a:r>
          </a:p>
          <a:p>
            <a:pPr marL="57150" lvl="1" indent="-57150" algn="l" defTabSz="511175">
              <a:lnSpc>
                <a:spcPct val="90000"/>
              </a:lnSpc>
              <a:spcBef>
                <a:spcPct val="0"/>
              </a:spcBef>
              <a:spcAft>
                <a:spcPct val="15000"/>
              </a:spcAft>
              <a:buChar char="••"/>
            </a:pPr>
            <a:r>
              <a:rPr lang="en-US" sz="1150" kern="1200" dirty="0"/>
              <a:t>ZNY will continue to run MIT to PHL TRACON</a:t>
            </a:r>
          </a:p>
        </p:txBody>
      </p:sp>
      <p:sp>
        <p:nvSpPr>
          <p:cNvPr id="22" name="Shape 21"/>
          <p:cNvSpPr/>
          <p:nvPr/>
        </p:nvSpPr>
        <p:spPr>
          <a:xfrm>
            <a:off x="7592743" y="4088362"/>
            <a:ext cx="2619798" cy="2619798"/>
          </a:xfrm>
          <a:prstGeom prst="leftCircularArrow">
            <a:avLst>
              <a:gd name="adj1" fmla="val 3281"/>
              <a:gd name="adj2" fmla="val 404973"/>
              <a:gd name="adj3" fmla="val 1021646"/>
              <a:gd name="adj4" fmla="val 7865652"/>
              <a:gd name="adj5" fmla="val 3828"/>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Freeform 22"/>
          <p:cNvSpPr/>
          <p:nvPr/>
        </p:nvSpPr>
        <p:spPr>
          <a:xfrm>
            <a:off x="7038638" y="5468858"/>
            <a:ext cx="2128429" cy="846406"/>
          </a:xfrm>
          <a:custGeom>
            <a:avLst/>
            <a:gdLst>
              <a:gd name="connsiteX0" fmla="*/ 0 w 2128429"/>
              <a:gd name="connsiteY0" fmla="*/ 84641 h 846406"/>
              <a:gd name="connsiteX1" fmla="*/ 84641 w 2128429"/>
              <a:gd name="connsiteY1" fmla="*/ 0 h 846406"/>
              <a:gd name="connsiteX2" fmla="*/ 2043788 w 2128429"/>
              <a:gd name="connsiteY2" fmla="*/ 0 h 846406"/>
              <a:gd name="connsiteX3" fmla="*/ 2128429 w 2128429"/>
              <a:gd name="connsiteY3" fmla="*/ 84641 h 846406"/>
              <a:gd name="connsiteX4" fmla="*/ 2128429 w 2128429"/>
              <a:gd name="connsiteY4" fmla="*/ 761765 h 846406"/>
              <a:gd name="connsiteX5" fmla="*/ 2043788 w 2128429"/>
              <a:gd name="connsiteY5" fmla="*/ 846406 h 846406"/>
              <a:gd name="connsiteX6" fmla="*/ 84641 w 2128429"/>
              <a:gd name="connsiteY6" fmla="*/ 846406 h 846406"/>
              <a:gd name="connsiteX7" fmla="*/ 0 w 2128429"/>
              <a:gd name="connsiteY7" fmla="*/ 761765 h 846406"/>
              <a:gd name="connsiteX8" fmla="*/ 0 w 2128429"/>
              <a:gd name="connsiteY8" fmla="*/ 84641 h 84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8429" h="846406">
                <a:moveTo>
                  <a:pt x="0" y="84641"/>
                </a:moveTo>
                <a:cubicBezTo>
                  <a:pt x="0" y="37895"/>
                  <a:pt x="37895" y="0"/>
                  <a:pt x="84641" y="0"/>
                </a:cubicBezTo>
                <a:lnTo>
                  <a:pt x="2043788" y="0"/>
                </a:lnTo>
                <a:cubicBezTo>
                  <a:pt x="2090534" y="0"/>
                  <a:pt x="2128429" y="37895"/>
                  <a:pt x="2128429" y="84641"/>
                </a:cubicBezTo>
                <a:lnTo>
                  <a:pt x="2128429" y="761765"/>
                </a:lnTo>
                <a:cubicBezTo>
                  <a:pt x="2128429" y="808511"/>
                  <a:pt x="2090534" y="846406"/>
                  <a:pt x="2043788" y="846406"/>
                </a:cubicBezTo>
                <a:lnTo>
                  <a:pt x="84641" y="846406"/>
                </a:lnTo>
                <a:cubicBezTo>
                  <a:pt x="37895" y="846406"/>
                  <a:pt x="0" y="808511"/>
                  <a:pt x="0" y="761765"/>
                </a:cubicBezTo>
                <a:lnTo>
                  <a:pt x="0" y="846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5270" tIns="45110" rIns="55270" bIns="45110" numCol="1" spcCol="1270" anchor="ctr" anchorCtr="0">
            <a:noAutofit/>
          </a:bodyPr>
          <a:lstStyle/>
          <a:p>
            <a:pPr lvl="0" algn="ctr" defTabSz="711200">
              <a:lnSpc>
                <a:spcPct val="90000"/>
              </a:lnSpc>
              <a:spcBef>
                <a:spcPct val="0"/>
              </a:spcBef>
              <a:spcAft>
                <a:spcPct val="35000"/>
              </a:spcAft>
            </a:pPr>
            <a:r>
              <a:rPr lang="en-US" sz="1600" b="1" kern="1200" dirty="0"/>
              <a:t>Phase 3</a:t>
            </a:r>
          </a:p>
          <a:p>
            <a:pPr lvl="0" algn="ctr" defTabSz="711200">
              <a:lnSpc>
                <a:spcPct val="90000"/>
              </a:lnSpc>
              <a:spcBef>
                <a:spcPct val="0"/>
              </a:spcBef>
              <a:spcAft>
                <a:spcPct val="35000"/>
              </a:spcAft>
            </a:pPr>
            <a:r>
              <a:rPr lang="en-US" sz="1500" u="sng" kern="1200" dirty="0"/>
              <a:t>ZDC Training/Metering to PLH/EWR</a:t>
            </a:r>
            <a:endParaRPr lang="en-US" sz="1500" kern="1200" dirty="0"/>
          </a:p>
        </p:txBody>
      </p:sp>
      <p:sp>
        <p:nvSpPr>
          <p:cNvPr id="24" name="Freeform 23"/>
          <p:cNvSpPr/>
          <p:nvPr/>
        </p:nvSpPr>
        <p:spPr>
          <a:xfrm>
            <a:off x="9421464" y="2813374"/>
            <a:ext cx="2394483" cy="2771246"/>
          </a:xfrm>
          <a:custGeom>
            <a:avLst/>
            <a:gdLst>
              <a:gd name="connsiteX0" fmla="*/ 0 w 2394483"/>
              <a:gd name="connsiteY0" fmla="*/ 239448 h 2771246"/>
              <a:gd name="connsiteX1" fmla="*/ 239448 w 2394483"/>
              <a:gd name="connsiteY1" fmla="*/ 0 h 2771246"/>
              <a:gd name="connsiteX2" fmla="*/ 2155035 w 2394483"/>
              <a:gd name="connsiteY2" fmla="*/ 0 h 2771246"/>
              <a:gd name="connsiteX3" fmla="*/ 2394483 w 2394483"/>
              <a:gd name="connsiteY3" fmla="*/ 239448 h 2771246"/>
              <a:gd name="connsiteX4" fmla="*/ 2394483 w 2394483"/>
              <a:gd name="connsiteY4" fmla="*/ 2531798 h 2771246"/>
              <a:gd name="connsiteX5" fmla="*/ 2155035 w 2394483"/>
              <a:gd name="connsiteY5" fmla="*/ 2771246 h 2771246"/>
              <a:gd name="connsiteX6" fmla="*/ 239448 w 2394483"/>
              <a:gd name="connsiteY6" fmla="*/ 2771246 h 2771246"/>
              <a:gd name="connsiteX7" fmla="*/ 0 w 2394483"/>
              <a:gd name="connsiteY7" fmla="*/ 2531798 h 2771246"/>
              <a:gd name="connsiteX8" fmla="*/ 0 w 2394483"/>
              <a:gd name="connsiteY8" fmla="*/ 239448 h 277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483" h="2771246">
                <a:moveTo>
                  <a:pt x="0" y="239448"/>
                </a:moveTo>
                <a:cubicBezTo>
                  <a:pt x="0" y="107205"/>
                  <a:pt x="107205" y="0"/>
                  <a:pt x="239448" y="0"/>
                </a:cubicBezTo>
                <a:lnTo>
                  <a:pt x="2155035" y="0"/>
                </a:lnTo>
                <a:cubicBezTo>
                  <a:pt x="2287278" y="0"/>
                  <a:pt x="2394483" y="107205"/>
                  <a:pt x="2394483" y="239448"/>
                </a:cubicBezTo>
                <a:lnTo>
                  <a:pt x="2394483" y="2531798"/>
                </a:lnTo>
                <a:cubicBezTo>
                  <a:pt x="2394483" y="2664041"/>
                  <a:pt x="2287278" y="2771246"/>
                  <a:pt x="2155035" y="2771246"/>
                </a:cubicBezTo>
                <a:lnTo>
                  <a:pt x="239448" y="2771246"/>
                </a:lnTo>
                <a:cubicBezTo>
                  <a:pt x="107205" y="2771246"/>
                  <a:pt x="0" y="2664041"/>
                  <a:pt x="0" y="2531798"/>
                </a:cubicBezTo>
                <a:lnTo>
                  <a:pt x="0" y="23944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7599" tIns="781438" rIns="187599" bIns="187598" numCol="1" spcCol="1270" anchor="t" anchorCtr="0">
            <a:noAutofit/>
          </a:bodyPr>
          <a:lstStyle/>
          <a:p>
            <a:pPr marL="57150" lvl="1" indent="-57150" algn="l" defTabSz="511175">
              <a:lnSpc>
                <a:spcPct val="90000"/>
              </a:lnSpc>
              <a:spcBef>
                <a:spcPct val="0"/>
              </a:spcBef>
              <a:spcAft>
                <a:spcPct val="15000"/>
              </a:spcAft>
              <a:buChar char="••"/>
            </a:pPr>
            <a:r>
              <a:rPr lang="en-US" sz="1150" kern="1200" dirty="0"/>
              <a:t>Train ZNY TMC’s on timeline management and behavior/permissions </a:t>
            </a:r>
            <a:endParaRPr lang="en-US" sz="1150" b="0" kern="1200" dirty="0"/>
          </a:p>
          <a:p>
            <a:pPr marL="57150" lvl="1" indent="-57150" algn="l" defTabSz="511175">
              <a:lnSpc>
                <a:spcPct val="90000"/>
              </a:lnSpc>
              <a:spcBef>
                <a:spcPct val="0"/>
              </a:spcBef>
              <a:spcAft>
                <a:spcPct val="15000"/>
              </a:spcAft>
              <a:buClrTx/>
              <a:buSzTx/>
              <a:buFont typeface="Arial" panose="020B0604020202020204" pitchFamily="34" charset="0"/>
              <a:buChar char="••"/>
            </a:pPr>
            <a:r>
              <a:rPr lang="en-US" sz="1150" kern="1200" dirty="0"/>
              <a:t>Train ZNY controller workforce on TBFM </a:t>
            </a:r>
          </a:p>
          <a:p>
            <a:pPr marL="57150" lvl="1" indent="-57150" algn="l" defTabSz="511175">
              <a:lnSpc>
                <a:spcPct val="90000"/>
              </a:lnSpc>
              <a:spcBef>
                <a:spcPct val="0"/>
              </a:spcBef>
              <a:spcAft>
                <a:spcPct val="15000"/>
              </a:spcAft>
              <a:buClrTx/>
              <a:buSzTx/>
              <a:buFont typeface="Arial" panose="020B0604020202020204" pitchFamily="34" charset="0"/>
              <a:buChar char="••"/>
            </a:pPr>
            <a:r>
              <a:rPr lang="en-US" sz="1150" kern="1200" dirty="0"/>
              <a:t>Begin ZNY airborne metering (“times on glass”) for PHL/EWR at ZNY</a:t>
            </a:r>
          </a:p>
          <a:p>
            <a:pPr marL="57150" lvl="1" indent="-57150" algn="l" defTabSz="511175">
              <a:lnSpc>
                <a:spcPct val="90000"/>
              </a:lnSpc>
              <a:spcBef>
                <a:spcPct val="0"/>
              </a:spcBef>
              <a:spcAft>
                <a:spcPct val="15000"/>
              </a:spcAft>
              <a:buClrTx/>
              <a:buSzTx/>
              <a:buFont typeface="Arial" panose="020B0604020202020204" pitchFamily="34" charset="0"/>
              <a:buChar char="••"/>
            </a:pPr>
            <a:r>
              <a:rPr lang="en-US" sz="1150" kern="1200" dirty="0"/>
              <a:t>Begin Departure Scheduling for PHL/EWR at ZNY</a:t>
            </a:r>
          </a:p>
        </p:txBody>
      </p:sp>
      <p:sp>
        <p:nvSpPr>
          <p:cNvPr id="25" name="Freeform 24"/>
          <p:cNvSpPr/>
          <p:nvPr/>
        </p:nvSpPr>
        <p:spPr>
          <a:xfrm>
            <a:off x="9955182" y="2525147"/>
            <a:ext cx="2128429" cy="846406"/>
          </a:xfrm>
          <a:custGeom>
            <a:avLst/>
            <a:gdLst>
              <a:gd name="connsiteX0" fmla="*/ 0 w 2128429"/>
              <a:gd name="connsiteY0" fmla="*/ 84641 h 846406"/>
              <a:gd name="connsiteX1" fmla="*/ 84641 w 2128429"/>
              <a:gd name="connsiteY1" fmla="*/ 0 h 846406"/>
              <a:gd name="connsiteX2" fmla="*/ 2043788 w 2128429"/>
              <a:gd name="connsiteY2" fmla="*/ 0 h 846406"/>
              <a:gd name="connsiteX3" fmla="*/ 2128429 w 2128429"/>
              <a:gd name="connsiteY3" fmla="*/ 84641 h 846406"/>
              <a:gd name="connsiteX4" fmla="*/ 2128429 w 2128429"/>
              <a:gd name="connsiteY4" fmla="*/ 761765 h 846406"/>
              <a:gd name="connsiteX5" fmla="*/ 2043788 w 2128429"/>
              <a:gd name="connsiteY5" fmla="*/ 846406 h 846406"/>
              <a:gd name="connsiteX6" fmla="*/ 84641 w 2128429"/>
              <a:gd name="connsiteY6" fmla="*/ 846406 h 846406"/>
              <a:gd name="connsiteX7" fmla="*/ 0 w 2128429"/>
              <a:gd name="connsiteY7" fmla="*/ 761765 h 846406"/>
              <a:gd name="connsiteX8" fmla="*/ 0 w 2128429"/>
              <a:gd name="connsiteY8" fmla="*/ 84641 h 84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8429" h="846406">
                <a:moveTo>
                  <a:pt x="0" y="84641"/>
                </a:moveTo>
                <a:cubicBezTo>
                  <a:pt x="0" y="37895"/>
                  <a:pt x="37895" y="0"/>
                  <a:pt x="84641" y="0"/>
                </a:cubicBezTo>
                <a:lnTo>
                  <a:pt x="2043788" y="0"/>
                </a:lnTo>
                <a:cubicBezTo>
                  <a:pt x="2090534" y="0"/>
                  <a:pt x="2128429" y="37895"/>
                  <a:pt x="2128429" y="84641"/>
                </a:cubicBezTo>
                <a:lnTo>
                  <a:pt x="2128429" y="761765"/>
                </a:lnTo>
                <a:cubicBezTo>
                  <a:pt x="2128429" y="808511"/>
                  <a:pt x="2090534" y="846406"/>
                  <a:pt x="2043788" y="846406"/>
                </a:cubicBezTo>
                <a:lnTo>
                  <a:pt x="84641" y="846406"/>
                </a:lnTo>
                <a:cubicBezTo>
                  <a:pt x="37895" y="846406"/>
                  <a:pt x="0" y="808511"/>
                  <a:pt x="0" y="761765"/>
                </a:cubicBezTo>
                <a:lnTo>
                  <a:pt x="0" y="846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5270" tIns="45110" rIns="55270" bIns="45110" numCol="1" spcCol="1270" anchor="ctr" anchorCtr="0">
            <a:noAutofit/>
          </a:bodyPr>
          <a:lstStyle/>
          <a:p>
            <a:pPr lvl="0" algn="ctr" defTabSz="711200">
              <a:lnSpc>
                <a:spcPct val="90000"/>
              </a:lnSpc>
              <a:spcBef>
                <a:spcPct val="0"/>
              </a:spcBef>
              <a:spcAft>
                <a:spcPct val="35000"/>
              </a:spcAft>
            </a:pPr>
            <a:r>
              <a:rPr lang="en-US" sz="1600" b="1" kern="1200" dirty="0"/>
              <a:t>Phase 4</a:t>
            </a:r>
          </a:p>
          <a:p>
            <a:pPr lvl="0" algn="ctr" defTabSz="711200">
              <a:lnSpc>
                <a:spcPct val="90000"/>
              </a:lnSpc>
              <a:spcBef>
                <a:spcPct val="0"/>
              </a:spcBef>
              <a:spcAft>
                <a:spcPct val="35000"/>
              </a:spcAft>
            </a:pPr>
            <a:r>
              <a:rPr lang="en-US" sz="1300" u="sng" kern="1200" dirty="0"/>
              <a:t>ZNY Training/Metering to PHL EWR</a:t>
            </a:r>
            <a:endParaRPr lang="en-US" sz="1300" kern="1200" dirty="0"/>
          </a:p>
        </p:txBody>
      </p:sp>
      <p:sp>
        <p:nvSpPr>
          <p:cNvPr id="4" name="Title 1">
            <a:extLst>
              <a:ext uri="{FF2B5EF4-FFF2-40B4-BE49-F238E27FC236}">
                <a16:creationId xmlns:a16="http://schemas.microsoft.com/office/drawing/2014/main" id="{BF3825C9-E554-7C4E-A8CE-55104A028EE2}"/>
              </a:ext>
            </a:extLst>
          </p:cNvPr>
          <p:cNvSpPr txBox="1">
            <a:spLocks/>
          </p:cNvSpPr>
          <p:nvPr/>
        </p:nvSpPr>
        <p:spPr>
          <a:xfrm>
            <a:off x="744987" y="1387393"/>
            <a:ext cx="8967671" cy="52655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Light" panose="020F0302020204030204"/>
                <a:ea typeface="+mj-ea"/>
                <a:cs typeface="+mj-cs"/>
              </a:rPr>
              <a:t>Northeast Corridor (NEC) Metering Transition Roadmap</a:t>
            </a:r>
            <a:endParaRPr kumimoji="0" lang="en-US" sz="2800" b="1" i="1" u="none" strike="noStrike" kern="1200" cap="none" spc="0" normalizeH="0" baseline="0" noProof="0" dirty="0">
              <a:ln>
                <a:noFill/>
              </a:ln>
              <a:effectLst/>
              <a:uLnTx/>
              <a:uFillTx/>
              <a:latin typeface="Calibri Light" panose="020F0302020204030204"/>
              <a:ea typeface="+mj-ea"/>
              <a:cs typeface="+mj-cs"/>
            </a:endParaRPr>
          </a:p>
        </p:txBody>
      </p:sp>
      <p:grpSp>
        <p:nvGrpSpPr>
          <p:cNvPr id="5" name="Group 4">
            <a:extLst>
              <a:ext uri="{FF2B5EF4-FFF2-40B4-BE49-F238E27FC236}">
                <a16:creationId xmlns:a16="http://schemas.microsoft.com/office/drawing/2014/main" id="{5512DA8D-4201-4F81-92D2-53C53BDE4486}"/>
              </a:ext>
            </a:extLst>
          </p:cNvPr>
          <p:cNvGrpSpPr/>
          <p:nvPr/>
        </p:nvGrpSpPr>
        <p:grpSpPr>
          <a:xfrm>
            <a:off x="8624455" y="93518"/>
            <a:ext cx="3419559" cy="2111305"/>
            <a:chOff x="7911848" y="98392"/>
            <a:chExt cx="4236581" cy="2773561"/>
          </a:xfrm>
        </p:grpSpPr>
        <p:pic>
          <p:nvPicPr>
            <p:cNvPr id="6" name="Picture 5">
              <a:extLst>
                <a:ext uri="{FF2B5EF4-FFF2-40B4-BE49-F238E27FC236}">
                  <a16:creationId xmlns:a16="http://schemas.microsoft.com/office/drawing/2014/main" id="{B4BE0E7D-090C-3F44-A8C3-3B2111AEE66F}"/>
                </a:ext>
              </a:extLst>
            </p:cNvPr>
            <p:cNvPicPr>
              <a:picLocks noChangeAspect="1"/>
            </p:cNvPicPr>
            <p:nvPr/>
          </p:nvPicPr>
          <p:blipFill>
            <a:blip r:embed="rId2"/>
            <a:stretch>
              <a:fillRect/>
            </a:stretch>
          </p:blipFill>
          <p:spPr>
            <a:xfrm>
              <a:off x="7911848" y="98392"/>
              <a:ext cx="4236581" cy="2773561"/>
            </a:xfrm>
            <a:prstGeom prst="rect">
              <a:avLst/>
            </a:prstGeom>
            <a:effectLst>
              <a:outerShdw blurRad="50800" dist="101600" dir="2700000" algn="tl" rotWithShape="0">
                <a:prstClr val="black">
                  <a:alpha val="40000"/>
                </a:prstClr>
              </a:outerShdw>
            </a:effectLst>
          </p:spPr>
        </p:pic>
        <p:sp>
          <p:nvSpPr>
            <p:cNvPr id="8" name="TextBox 7">
              <a:extLst>
                <a:ext uri="{FF2B5EF4-FFF2-40B4-BE49-F238E27FC236}">
                  <a16:creationId xmlns:a16="http://schemas.microsoft.com/office/drawing/2014/main" id="{7FFCE529-0847-6C42-B2E8-6336BB48C561}"/>
                </a:ext>
              </a:extLst>
            </p:cNvPr>
            <p:cNvSpPr txBox="1"/>
            <p:nvPr/>
          </p:nvSpPr>
          <p:spPr>
            <a:xfrm>
              <a:off x="7981950" y="175913"/>
              <a:ext cx="999739" cy="121512"/>
            </a:xfrm>
            <a:prstGeom prst="rect">
              <a:avLst/>
            </a:prstGeom>
            <a:solidFill>
              <a:schemeClr val="bg1">
                <a:lumMod val="75000"/>
              </a:schemeClr>
            </a:solidFill>
          </p:spPr>
          <p:txBody>
            <a:bodyPr wrap="square" rtlCol="0">
              <a:spAutoFit/>
            </a:bodyPr>
            <a:lstStyle/>
            <a:p>
              <a:endParaRPr lang="en-US" sz="500" dirty="0"/>
            </a:p>
          </p:txBody>
        </p:sp>
      </p:grpSp>
      <p:sp>
        <p:nvSpPr>
          <p:cNvPr id="7" name="TextBox 6">
            <a:extLst>
              <a:ext uri="{FF2B5EF4-FFF2-40B4-BE49-F238E27FC236}">
                <a16:creationId xmlns:a16="http://schemas.microsoft.com/office/drawing/2014/main" id="{2F365E12-354A-40A3-AB02-A17D6DADD2D7}"/>
              </a:ext>
            </a:extLst>
          </p:cNvPr>
          <p:cNvSpPr txBox="1"/>
          <p:nvPr/>
        </p:nvSpPr>
        <p:spPr>
          <a:xfrm>
            <a:off x="1201952" y="5091813"/>
            <a:ext cx="1289050" cy="369332"/>
          </a:xfrm>
          <a:prstGeom prst="rect">
            <a:avLst/>
          </a:prstGeom>
          <a:noFill/>
        </p:spPr>
        <p:txBody>
          <a:bodyPr wrap="square" rtlCol="0">
            <a:spAutoFit/>
          </a:bodyPr>
          <a:lstStyle/>
          <a:p>
            <a:pPr algn="ctr"/>
            <a:r>
              <a:rPr lang="en-US" dirty="0">
                <a:highlight>
                  <a:srgbClr val="FFFF00"/>
                </a:highlight>
              </a:rPr>
              <a:t>Q1 CY 2022</a:t>
            </a:r>
          </a:p>
        </p:txBody>
      </p:sp>
      <p:sp>
        <p:nvSpPr>
          <p:cNvPr id="19" name="TextBox 18">
            <a:extLst>
              <a:ext uri="{FF2B5EF4-FFF2-40B4-BE49-F238E27FC236}">
                <a16:creationId xmlns:a16="http://schemas.microsoft.com/office/drawing/2014/main" id="{176B03A9-4CE1-4123-BCDB-18AF8B7F80A2}"/>
              </a:ext>
            </a:extLst>
          </p:cNvPr>
          <p:cNvSpPr txBox="1"/>
          <p:nvPr/>
        </p:nvSpPr>
        <p:spPr>
          <a:xfrm>
            <a:off x="4254688" y="5057564"/>
            <a:ext cx="1289050" cy="369332"/>
          </a:xfrm>
          <a:prstGeom prst="rect">
            <a:avLst/>
          </a:prstGeom>
          <a:noFill/>
        </p:spPr>
        <p:txBody>
          <a:bodyPr wrap="square" rtlCol="0">
            <a:spAutoFit/>
          </a:bodyPr>
          <a:lstStyle/>
          <a:p>
            <a:pPr algn="ctr"/>
            <a:r>
              <a:rPr lang="en-US" dirty="0">
                <a:highlight>
                  <a:srgbClr val="FFFF00"/>
                </a:highlight>
              </a:rPr>
              <a:t>Q4 CY 2022</a:t>
            </a:r>
          </a:p>
        </p:txBody>
      </p:sp>
      <p:sp>
        <p:nvSpPr>
          <p:cNvPr id="20" name="TextBox 19">
            <a:extLst>
              <a:ext uri="{FF2B5EF4-FFF2-40B4-BE49-F238E27FC236}">
                <a16:creationId xmlns:a16="http://schemas.microsoft.com/office/drawing/2014/main" id="{209BB41E-B815-4F4C-9817-D62C8F687005}"/>
              </a:ext>
            </a:extLst>
          </p:cNvPr>
          <p:cNvSpPr txBox="1"/>
          <p:nvPr/>
        </p:nvSpPr>
        <p:spPr>
          <a:xfrm>
            <a:off x="7407660" y="5021031"/>
            <a:ext cx="1289050" cy="369332"/>
          </a:xfrm>
          <a:prstGeom prst="rect">
            <a:avLst/>
          </a:prstGeom>
          <a:noFill/>
        </p:spPr>
        <p:txBody>
          <a:bodyPr wrap="square" rtlCol="0">
            <a:spAutoFit/>
          </a:bodyPr>
          <a:lstStyle/>
          <a:p>
            <a:pPr algn="ctr"/>
            <a:r>
              <a:rPr lang="en-US" dirty="0">
                <a:highlight>
                  <a:srgbClr val="FFFF00"/>
                </a:highlight>
              </a:rPr>
              <a:t>Q1 CY 2023</a:t>
            </a:r>
          </a:p>
        </p:txBody>
      </p:sp>
      <p:sp>
        <p:nvSpPr>
          <p:cNvPr id="21" name="TextBox 20">
            <a:extLst>
              <a:ext uri="{FF2B5EF4-FFF2-40B4-BE49-F238E27FC236}">
                <a16:creationId xmlns:a16="http://schemas.microsoft.com/office/drawing/2014/main" id="{18FB7ED6-4782-4406-966B-C33B23236367}"/>
              </a:ext>
            </a:extLst>
          </p:cNvPr>
          <p:cNvSpPr txBox="1"/>
          <p:nvPr/>
        </p:nvSpPr>
        <p:spPr>
          <a:xfrm>
            <a:off x="10560632" y="5205697"/>
            <a:ext cx="1289050" cy="369332"/>
          </a:xfrm>
          <a:prstGeom prst="rect">
            <a:avLst/>
          </a:prstGeom>
          <a:noFill/>
        </p:spPr>
        <p:txBody>
          <a:bodyPr wrap="square" rtlCol="0">
            <a:spAutoFit/>
          </a:bodyPr>
          <a:lstStyle/>
          <a:p>
            <a:pPr algn="ctr"/>
            <a:r>
              <a:rPr lang="en-US" dirty="0">
                <a:highlight>
                  <a:srgbClr val="FFFF00"/>
                </a:highlight>
              </a:rPr>
              <a:t>Q4 CY 2023</a:t>
            </a:r>
          </a:p>
        </p:txBody>
      </p:sp>
      <p:sp>
        <p:nvSpPr>
          <p:cNvPr id="2" name="TextBox 1">
            <a:extLst>
              <a:ext uri="{FF2B5EF4-FFF2-40B4-BE49-F238E27FC236}">
                <a16:creationId xmlns:a16="http://schemas.microsoft.com/office/drawing/2014/main" id="{79411808-C054-1D4F-B069-495FB21370A7}"/>
              </a:ext>
            </a:extLst>
          </p:cNvPr>
          <p:cNvSpPr txBox="1"/>
          <p:nvPr/>
        </p:nvSpPr>
        <p:spPr>
          <a:xfrm>
            <a:off x="0" y="2022473"/>
            <a:ext cx="2280670" cy="646331"/>
          </a:xfrm>
          <a:prstGeom prst="rect">
            <a:avLst/>
          </a:prstGeom>
          <a:solidFill>
            <a:schemeClr val="accent1">
              <a:lumMod val="40000"/>
              <a:lumOff val="60000"/>
            </a:schemeClr>
          </a:solidFill>
          <a:ln>
            <a:solidFill>
              <a:schemeClr val="accent1">
                <a:lumMod val="40000"/>
                <a:lumOff val="60000"/>
              </a:schemeClr>
            </a:solidFill>
          </a:ln>
        </p:spPr>
        <p:txBody>
          <a:bodyPr wrap="square" rtlCol="0">
            <a:spAutoFit/>
          </a:bodyPr>
          <a:lstStyle/>
          <a:p>
            <a:r>
              <a:rPr lang="en-US" dirty="0"/>
              <a:t>EWR Transition to PHL TRACON Completed</a:t>
            </a:r>
          </a:p>
        </p:txBody>
      </p:sp>
    </p:spTree>
    <p:extLst>
      <p:ext uri="{BB962C8B-B14F-4D97-AF65-F5344CB8AC3E}">
        <p14:creationId xmlns:p14="http://schemas.microsoft.com/office/powerpoint/2010/main" val="12983580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1268" y="136525"/>
            <a:ext cx="9937642" cy="1068218"/>
          </a:xfrm>
        </p:spPr>
        <p:txBody>
          <a:bodyPr>
            <a:normAutofit/>
          </a:bodyPr>
          <a:lstStyle/>
          <a:p>
            <a:r>
              <a:rPr lang="en-US" dirty="0"/>
              <a:t>Northwest Mountain Status</a:t>
            </a:r>
            <a:endParaRPr lang="en-US" i="1" dirty="0"/>
          </a:p>
        </p:txBody>
      </p:sp>
      <p:sp>
        <p:nvSpPr>
          <p:cNvPr id="10" name="Content Placeholder 2">
            <a:extLst>
              <a:ext uri="{FF2B5EF4-FFF2-40B4-BE49-F238E27FC236}">
                <a16:creationId xmlns:a16="http://schemas.microsoft.com/office/drawing/2014/main" id="{A21245D7-A249-471B-8E2D-F0FD7F0EB2BF}"/>
              </a:ext>
            </a:extLst>
          </p:cNvPr>
          <p:cNvSpPr txBox="1">
            <a:spLocks/>
          </p:cNvSpPr>
          <p:nvPr/>
        </p:nvSpPr>
        <p:spPr>
          <a:xfrm>
            <a:off x="409290" y="1441158"/>
            <a:ext cx="7319567" cy="5516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070C0"/>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75777B"/>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75777B"/>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75777B"/>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75777B"/>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tx1"/>
                </a:solidFill>
                <a:latin typeface="+mn-lt"/>
              </a:rPr>
              <a:t>Key Issues: </a:t>
            </a:r>
          </a:p>
          <a:p>
            <a:r>
              <a:rPr lang="en-US" sz="1800" dirty="0">
                <a:solidFill>
                  <a:schemeClr val="tx1"/>
                </a:solidFill>
                <a:latin typeface="+mn-lt"/>
              </a:rPr>
              <a:t>TRACON staffing (TMCs, Supervisors) to support full-time TSAS operation  </a:t>
            </a:r>
          </a:p>
          <a:p>
            <a:r>
              <a:rPr lang="en-US" sz="1800" dirty="0">
                <a:solidFill>
                  <a:schemeClr val="tx1"/>
                </a:solidFill>
                <a:latin typeface="+mn-lt"/>
              </a:rPr>
              <a:t>ZDV will no longer provide “expect runway” info for DEN arrivals by October 2021</a:t>
            </a:r>
          </a:p>
          <a:p>
            <a:pPr marL="0" indent="0">
              <a:buNone/>
            </a:pPr>
            <a:r>
              <a:rPr lang="en-US" sz="1800" b="1" dirty="0">
                <a:solidFill>
                  <a:schemeClr val="tx1"/>
                </a:solidFill>
                <a:latin typeface="+mn-lt"/>
              </a:rPr>
              <a:t>Recent Progress:</a:t>
            </a:r>
          </a:p>
          <a:p>
            <a:pPr marL="285750" indent="-285750"/>
            <a:r>
              <a:rPr lang="en-US" sz="1800" dirty="0">
                <a:solidFill>
                  <a:schemeClr val="tx1"/>
                </a:solidFill>
                <a:latin typeface="+mn-lt"/>
              </a:rPr>
              <a:t>Implemented </a:t>
            </a:r>
            <a:r>
              <a:rPr lang="en-US" sz="1800" b="1" dirty="0">
                <a:solidFill>
                  <a:schemeClr val="tx1"/>
                </a:solidFill>
                <a:latin typeface="+mn-lt"/>
              </a:rPr>
              <a:t>extended metering to DEN </a:t>
            </a:r>
            <a:r>
              <a:rPr lang="en-US" sz="1800" dirty="0">
                <a:solidFill>
                  <a:schemeClr val="tx1"/>
                </a:solidFill>
                <a:latin typeface="+mn-lt"/>
              </a:rPr>
              <a:t>from adjacent facilities again June 30, 2020 as traffic increased. Continued to refine ZDV metering system with onsite work at ZDV.</a:t>
            </a:r>
          </a:p>
          <a:p>
            <a:pPr marL="285750" indent="-285750"/>
            <a:r>
              <a:rPr lang="en-US" sz="1800" b="1" dirty="0">
                <a:solidFill>
                  <a:schemeClr val="tx1"/>
                </a:solidFill>
                <a:latin typeface="+mn-lt"/>
              </a:rPr>
              <a:t>TSAS testing </a:t>
            </a:r>
            <a:r>
              <a:rPr lang="en-US" sz="1800" dirty="0">
                <a:solidFill>
                  <a:schemeClr val="tx1"/>
                </a:solidFill>
                <a:latin typeface="+mn-lt"/>
              </a:rPr>
              <a:t>resumed at Tech Center in ACY April 2021 (D01 will be 1st TSAS site with 2022 implementation). </a:t>
            </a:r>
            <a:r>
              <a:rPr kumimoji="0" lang="en-US" altLang="en-US" sz="1800" b="0" i="0" u="none" strike="noStrike" cap="none" normalizeH="0" baseline="0" dirty="0">
                <a:ln>
                  <a:noFill/>
                </a:ln>
                <a:solidFill>
                  <a:schemeClr val="tx1"/>
                </a:solidFill>
                <a:effectLst/>
                <a:latin typeface="+mn-lt"/>
                <a:ea typeface="Calibri" panose="020F0502020204030204" pitchFamily="34" charset="0"/>
              </a:rPr>
              <a:t>First on-site TBFM adaptation support since start of COVID-19 (week of May 3).</a:t>
            </a:r>
            <a:endParaRPr kumimoji="0" lang="en-US" altLang="en-US" sz="3200" b="0" i="0" u="none" strike="noStrike" cap="none" normalizeH="0" baseline="0" dirty="0">
              <a:ln>
                <a:noFill/>
              </a:ln>
              <a:solidFill>
                <a:schemeClr val="tx1"/>
              </a:solidFill>
              <a:effectLst/>
              <a:latin typeface="+mn-lt"/>
            </a:endParaRPr>
          </a:p>
          <a:p>
            <a:pPr marL="285750" indent="-285750"/>
            <a:r>
              <a:rPr lang="en-US" sz="1800" dirty="0">
                <a:solidFill>
                  <a:schemeClr val="tx1"/>
                </a:solidFill>
                <a:latin typeface="+mn-lt"/>
              </a:rPr>
              <a:t>Initial revised D01 TRACON adaptation delivered to SLE. Final testing completed and interactions with ZDV and D01 SMEs begun in April.</a:t>
            </a:r>
          </a:p>
          <a:p>
            <a:pPr marL="285750" indent="-285750"/>
            <a:r>
              <a:rPr lang="en-US" sz="1800" dirty="0">
                <a:solidFill>
                  <a:schemeClr val="tx1"/>
                </a:solidFill>
                <a:latin typeface="+mn-lt"/>
              </a:rPr>
              <a:t>Completed assessment to verify 30-sec (95%) Delivery Accuracy Goal is appropriate for DEN TSAS operations; determining next steps and planning test Q4 CY2021.</a:t>
            </a:r>
          </a:p>
        </p:txBody>
      </p:sp>
      <p:grpSp>
        <p:nvGrpSpPr>
          <p:cNvPr id="9" name="Group 8">
            <a:extLst>
              <a:ext uri="{FF2B5EF4-FFF2-40B4-BE49-F238E27FC236}">
                <a16:creationId xmlns:a16="http://schemas.microsoft.com/office/drawing/2014/main" id="{57C86402-9957-49DD-9093-3C817AF29EFA}"/>
              </a:ext>
            </a:extLst>
          </p:cNvPr>
          <p:cNvGrpSpPr/>
          <p:nvPr/>
        </p:nvGrpSpPr>
        <p:grpSpPr>
          <a:xfrm>
            <a:off x="7557082" y="1151149"/>
            <a:ext cx="4225628" cy="2601009"/>
            <a:chOff x="409424" y="749639"/>
            <a:chExt cx="4500038" cy="2715134"/>
          </a:xfrm>
        </p:grpSpPr>
        <p:pic>
          <p:nvPicPr>
            <p:cNvPr id="11" name="Picture 10">
              <a:extLst>
                <a:ext uri="{FF2B5EF4-FFF2-40B4-BE49-F238E27FC236}">
                  <a16:creationId xmlns:a16="http://schemas.microsoft.com/office/drawing/2014/main" id="{DAF5E7A2-4573-4F51-92AA-5699498DD720}"/>
                </a:ext>
              </a:extLst>
            </p:cNvPr>
            <p:cNvPicPr>
              <a:picLocks noChangeAspect="1"/>
            </p:cNvPicPr>
            <p:nvPr/>
          </p:nvPicPr>
          <p:blipFill>
            <a:blip r:embed="rId2"/>
            <a:stretch>
              <a:fillRect/>
            </a:stretch>
          </p:blipFill>
          <p:spPr>
            <a:xfrm>
              <a:off x="409424" y="863728"/>
              <a:ext cx="4500038" cy="2601045"/>
            </a:xfrm>
            <a:prstGeom prst="rect">
              <a:avLst/>
            </a:prstGeom>
            <a:effectLst>
              <a:outerShdw blurRad="50800" dist="101600" dir="2700000" algn="tl" rotWithShape="0">
                <a:prstClr val="black">
                  <a:alpha val="40000"/>
                </a:prstClr>
              </a:outerShdw>
            </a:effectLst>
          </p:spPr>
        </p:pic>
        <p:sp>
          <p:nvSpPr>
            <p:cNvPr id="12" name="TextBox 11">
              <a:extLst>
                <a:ext uri="{FF2B5EF4-FFF2-40B4-BE49-F238E27FC236}">
                  <a16:creationId xmlns:a16="http://schemas.microsoft.com/office/drawing/2014/main" id="{18C5439E-B7DD-40DB-8213-5B6E90E5AEDC}"/>
                </a:ext>
              </a:extLst>
            </p:cNvPr>
            <p:cNvSpPr txBox="1"/>
            <p:nvPr/>
          </p:nvSpPr>
          <p:spPr>
            <a:xfrm>
              <a:off x="424790" y="749639"/>
              <a:ext cx="1949576" cy="307777"/>
            </a:xfrm>
            <a:prstGeom prst="rect">
              <a:avLst/>
            </a:prstGeom>
            <a:solidFill>
              <a:schemeClr val="bg1">
                <a:lumMod val="85000"/>
              </a:schemeClr>
            </a:solidFill>
          </p:spPr>
          <p:txBody>
            <a:bodyPr wrap="square" rtlCol="0">
              <a:spAutoFit/>
            </a:bodyPr>
            <a:lstStyle/>
            <a:p>
              <a:r>
                <a:rPr lang="en-US" sz="1400" dirty="0"/>
                <a:t>Northwest Mountain</a:t>
              </a:r>
            </a:p>
          </p:txBody>
        </p:sp>
      </p:grpSp>
      <p:sp>
        <p:nvSpPr>
          <p:cNvPr id="14" name="TextBox 13">
            <a:extLst>
              <a:ext uri="{FF2B5EF4-FFF2-40B4-BE49-F238E27FC236}">
                <a16:creationId xmlns:a16="http://schemas.microsoft.com/office/drawing/2014/main" id="{82242BDF-B078-4A97-86EE-809F085E660E}"/>
              </a:ext>
            </a:extLst>
          </p:cNvPr>
          <p:cNvSpPr txBox="1"/>
          <p:nvPr/>
        </p:nvSpPr>
        <p:spPr>
          <a:xfrm>
            <a:off x="7604870" y="3945460"/>
            <a:ext cx="4301828" cy="1815882"/>
          </a:xfrm>
          <a:prstGeom prst="rect">
            <a:avLst/>
          </a:prstGeom>
          <a:noFill/>
        </p:spPr>
        <p:txBody>
          <a:bodyPr wrap="square" numCol="1" rtlCol="0">
            <a:spAutoFit/>
          </a:bodyPr>
          <a:lstStyle/>
          <a:p>
            <a:pPr>
              <a:buClr>
                <a:srgbClr val="00B5EF"/>
              </a:buClr>
            </a:pPr>
            <a:r>
              <a:rPr lang="en-US" sz="1400" b="1" dirty="0">
                <a:solidFill>
                  <a:srgbClr val="A545A2"/>
                </a:solidFill>
                <a:latin typeface="Arial" panose="020B0604020202020204" pitchFamily="34" charset="0"/>
                <a:cs typeface="Arial" panose="020B0604020202020204" pitchFamily="34" charset="0"/>
              </a:rPr>
              <a:t>North West Mountain</a:t>
            </a:r>
          </a:p>
          <a:p>
            <a:pPr marL="285750" indent="-285750">
              <a:buClr>
                <a:srgbClr val="00B5EF"/>
              </a:buClr>
              <a:buFont typeface="Wingdings" pitchFamily="2" charset="2"/>
              <a:buChar char="ü"/>
            </a:pPr>
            <a:r>
              <a:rPr lang="en-US" sz="1400" dirty="0">
                <a:latin typeface="Arial" panose="020B0604020202020204" pitchFamily="34" charset="0"/>
                <a:cs typeface="Arial" panose="020B0604020202020204" pitchFamily="34" charset="0"/>
              </a:rPr>
              <a:t>DEN Metroplex </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IDAC – </a:t>
            </a:r>
            <a:r>
              <a:rPr lang="en-US" sz="1400" dirty="0">
                <a:solidFill>
                  <a:srgbClr val="00B0F0"/>
                </a:solidFill>
                <a:latin typeface="Arial" panose="020B0604020202020204" pitchFamily="34" charset="0"/>
                <a:cs typeface="Arial" panose="020B0604020202020204" pitchFamily="34" charset="0"/>
              </a:rPr>
              <a:t>TBD</a:t>
            </a:r>
          </a:p>
          <a:p>
            <a:pPr marL="285750" indent="-285750">
              <a:buClr>
                <a:srgbClr val="00B5EF"/>
              </a:buClr>
              <a:buFont typeface="Wingdings" pitchFamily="2" charset="2"/>
              <a:buChar char="ü"/>
            </a:pPr>
            <a:r>
              <a:rPr lang="en-US" sz="1400" dirty="0">
                <a:latin typeface="Arial" panose="020B0604020202020204" pitchFamily="34" charset="0"/>
                <a:cs typeface="Arial" panose="020B0604020202020204" pitchFamily="34" charset="0"/>
              </a:rPr>
              <a:t>Extended Metering to DEN</a:t>
            </a:r>
          </a:p>
          <a:p>
            <a:pPr marL="742950" lvl="1" indent="-285750">
              <a:buClr>
                <a:srgbClr val="00B5EF"/>
              </a:buClr>
              <a:buFont typeface="Wingdings" pitchFamily="2" charset="2"/>
              <a:buChar char="ü"/>
            </a:pPr>
            <a:r>
              <a:rPr lang="en-US" sz="1400" dirty="0">
                <a:latin typeface="Arial" panose="020B0604020202020204" pitchFamily="34" charset="0"/>
                <a:cs typeface="Arial" panose="020B0604020202020204" pitchFamily="34" charset="0"/>
              </a:rPr>
              <a:t>Infrastructure </a:t>
            </a:r>
          </a:p>
          <a:p>
            <a:pPr marL="742950" lvl="1" indent="-285750">
              <a:buClr>
                <a:srgbClr val="00B5EF"/>
              </a:buClr>
              <a:buFont typeface="Wingdings" pitchFamily="2" charset="2"/>
              <a:buChar char="ü"/>
            </a:pPr>
            <a:r>
              <a:rPr lang="en-US" sz="1400" dirty="0">
                <a:latin typeface="Arial" panose="020B0604020202020204" pitchFamily="34" charset="0"/>
                <a:cs typeface="Arial" panose="020B0604020202020204" pitchFamily="34" charset="0"/>
              </a:rPr>
              <a:t>Dep Scheduling</a:t>
            </a:r>
          </a:p>
          <a:p>
            <a:pPr marL="742950" lvl="1" indent="-285750">
              <a:buClr>
                <a:srgbClr val="00B5EF"/>
              </a:buClr>
              <a:buFont typeface="Wingdings" pitchFamily="2" charset="2"/>
              <a:buChar char="ü"/>
            </a:pPr>
            <a:r>
              <a:rPr lang="en-US" sz="1400" dirty="0">
                <a:latin typeface="Arial" panose="020B0604020202020204" pitchFamily="34" charset="0"/>
                <a:cs typeface="Arial" panose="020B0604020202020204" pitchFamily="34" charset="0"/>
              </a:rPr>
              <a:t>Airborne metering (times on glass)</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DEN TSAS – </a:t>
            </a:r>
            <a:r>
              <a:rPr lang="en-US" sz="1400" dirty="0">
                <a:solidFill>
                  <a:srgbClr val="00B0F0"/>
                </a:solidFill>
                <a:latin typeface="Arial" panose="020B0604020202020204" pitchFamily="34" charset="0"/>
                <a:cs typeface="Arial" panose="020B0604020202020204" pitchFamily="34" charset="0"/>
              </a:rPr>
              <a:t>2022</a:t>
            </a:r>
          </a:p>
        </p:txBody>
      </p:sp>
      <p:sp>
        <p:nvSpPr>
          <p:cNvPr id="3" name="Rectangle 1">
            <a:extLst>
              <a:ext uri="{FF2B5EF4-FFF2-40B4-BE49-F238E27FC236}">
                <a16:creationId xmlns:a16="http://schemas.microsoft.com/office/drawing/2014/main" id="{E88E6ECB-5FB2-438E-A596-EFC1B82C6F94}"/>
              </a:ext>
            </a:extLst>
          </p:cNvPr>
          <p:cNvSpPr>
            <a:spLocks noChangeArrowheads="1"/>
          </p:cNvSpPr>
          <p:nvPr/>
        </p:nvSpPr>
        <p:spPr bwMode="auto">
          <a:xfrm>
            <a:off x="0" y="43934"/>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16018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106" y="136525"/>
            <a:ext cx="9922707" cy="1119588"/>
          </a:xfrm>
        </p:spPr>
        <p:txBody>
          <a:bodyPr>
            <a:normAutofit/>
          </a:bodyPr>
          <a:lstStyle/>
          <a:p>
            <a:r>
              <a:rPr lang="en-US" dirty="0"/>
              <a:t>Mid-Atlantic Status</a:t>
            </a:r>
            <a:endParaRPr lang="en-US" i="1" dirty="0"/>
          </a:p>
        </p:txBody>
      </p:sp>
      <p:sp>
        <p:nvSpPr>
          <p:cNvPr id="7" name="Content Placeholder 2">
            <a:extLst>
              <a:ext uri="{FF2B5EF4-FFF2-40B4-BE49-F238E27FC236}">
                <a16:creationId xmlns:a16="http://schemas.microsoft.com/office/drawing/2014/main" id="{A21245D7-A249-471B-8E2D-F0FD7F0EB2BF}"/>
              </a:ext>
            </a:extLst>
          </p:cNvPr>
          <p:cNvSpPr txBox="1">
            <a:spLocks/>
          </p:cNvSpPr>
          <p:nvPr/>
        </p:nvSpPr>
        <p:spPr>
          <a:xfrm>
            <a:off x="650392" y="1428751"/>
            <a:ext cx="6206067" cy="45494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070C0"/>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75777B"/>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75777B"/>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75777B"/>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75777B"/>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tx1"/>
                </a:solidFill>
                <a:latin typeface="+mn-lt"/>
              </a:rPr>
              <a:t>Key Issues: </a:t>
            </a:r>
          </a:p>
          <a:p>
            <a:pPr marL="285750" indent="-285750"/>
            <a:r>
              <a:rPr lang="en-US" sz="2000" dirty="0">
                <a:solidFill>
                  <a:schemeClr val="tx1"/>
                </a:solidFill>
                <a:latin typeface="+mn-lt"/>
              </a:rPr>
              <a:t>Assess need for XM/CS design for ATL</a:t>
            </a:r>
          </a:p>
          <a:p>
            <a:pPr marL="0" indent="0">
              <a:buNone/>
            </a:pPr>
            <a:r>
              <a:rPr lang="en-US" sz="2000" b="1" dirty="0">
                <a:solidFill>
                  <a:schemeClr val="tx1"/>
                </a:solidFill>
                <a:latin typeface="+mn-lt"/>
              </a:rPr>
              <a:t>Recent Progress: </a:t>
            </a:r>
          </a:p>
          <a:p>
            <a:pPr marL="285750" indent="-285750"/>
            <a:r>
              <a:rPr lang="en-US" sz="2000" dirty="0">
                <a:solidFill>
                  <a:schemeClr val="tx1"/>
                </a:solidFill>
                <a:latin typeface="+mn-lt"/>
              </a:rPr>
              <a:t>To improve delay distribution for Mid Atlantic airspace, implemented enhanced interfaces between automation systems at ZNY, ZBW, ZTL and ZJX for TBFM departure scheduling to ATL and CLT. </a:t>
            </a:r>
          </a:p>
          <a:p>
            <a:pPr marL="742950" lvl="1" indent="-285750"/>
            <a:r>
              <a:rPr lang="en-US" sz="1600" dirty="0">
                <a:solidFill>
                  <a:schemeClr val="tx1"/>
                </a:solidFill>
                <a:latin typeface="+mn-lt"/>
              </a:rPr>
              <a:t>Operational on departure scheduling April 5, 2021</a:t>
            </a:r>
          </a:p>
          <a:p>
            <a:pPr marL="742950" lvl="1" indent="-285750"/>
            <a:r>
              <a:rPr lang="en-US" sz="1600" dirty="0">
                <a:solidFill>
                  <a:schemeClr val="tx1"/>
                </a:solidFill>
                <a:latin typeface="+mn-lt"/>
              </a:rPr>
              <a:t>Testing on support string, then will install on ops</a:t>
            </a:r>
          </a:p>
          <a:p>
            <a:pPr marL="285750" indent="-285750"/>
            <a:r>
              <a:rPr lang="en-US" sz="2000" dirty="0">
                <a:solidFill>
                  <a:schemeClr val="tx1"/>
                </a:solidFill>
                <a:latin typeface="+mn-lt"/>
              </a:rPr>
              <a:t>Established T-to-T for ZTL and ZJX </a:t>
            </a:r>
            <a:r>
              <a:rPr lang="en-US" sz="2000">
                <a:solidFill>
                  <a:schemeClr val="tx1"/>
                </a:solidFill>
                <a:latin typeface="+mn-lt"/>
              </a:rPr>
              <a:t>to MCO.</a:t>
            </a:r>
            <a:endParaRPr lang="en-US" sz="1600" dirty="0">
              <a:solidFill>
                <a:schemeClr val="tx1"/>
              </a:solidFill>
              <a:latin typeface="+mn-lt"/>
            </a:endParaRPr>
          </a:p>
          <a:p>
            <a:pPr marL="0" indent="0">
              <a:buNone/>
            </a:pPr>
            <a:endParaRPr lang="en-US" sz="1600" dirty="0"/>
          </a:p>
        </p:txBody>
      </p:sp>
      <p:grpSp>
        <p:nvGrpSpPr>
          <p:cNvPr id="9" name="Group 8">
            <a:extLst>
              <a:ext uri="{FF2B5EF4-FFF2-40B4-BE49-F238E27FC236}">
                <a16:creationId xmlns:a16="http://schemas.microsoft.com/office/drawing/2014/main" id="{E916CC7D-F7CA-4AB6-B8B6-AA978D108151}"/>
              </a:ext>
            </a:extLst>
          </p:cNvPr>
          <p:cNvGrpSpPr/>
          <p:nvPr/>
        </p:nvGrpSpPr>
        <p:grpSpPr>
          <a:xfrm>
            <a:off x="7151914" y="1077686"/>
            <a:ext cx="4165345" cy="2883893"/>
            <a:chOff x="6394889" y="4189641"/>
            <a:chExt cx="4343326" cy="2566178"/>
          </a:xfrm>
        </p:grpSpPr>
        <p:pic>
          <p:nvPicPr>
            <p:cNvPr id="10" name="Picture 9">
              <a:extLst>
                <a:ext uri="{FF2B5EF4-FFF2-40B4-BE49-F238E27FC236}">
                  <a16:creationId xmlns:a16="http://schemas.microsoft.com/office/drawing/2014/main" id="{5E5BB4D5-A943-4F84-8506-BA85C95F4D35}"/>
                </a:ext>
              </a:extLst>
            </p:cNvPr>
            <p:cNvPicPr>
              <a:picLocks noChangeAspect="1"/>
            </p:cNvPicPr>
            <p:nvPr/>
          </p:nvPicPr>
          <p:blipFill>
            <a:blip r:embed="rId2"/>
            <a:stretch>
              <a:fillRect/>
            </a:stretch>
          </p:blipFill>
          <p:spPr>
            <a:xfrm>
              <a:off x="6394889" y="4189641"/>
              <a:ext cx="4343326" cy="2566178"/>
            </a:xfrm>
            <a:prstGeom prst="rect">
              <a:avLst/>
            </a:prstGeom>
            <a:effectLst>
              <a:outerShdw blurRad="50800" dist="101600" dir="2700000" algn="tl" rotWithShape="0">
                <a:prstClr val="black">
                  <a:alpha val="40000"/>
                </a:prstClr>
              </a:outerShdw>
            </a:effectLst>
          </p:spPr>
        </p:pic>
        <p:sp>
          <p:nvSpPr>
            <p:cNvPr id="11" name="TextBox 10">
              <a:extLst>
                <a:ext uri="{FF2B5EF4-FFF2-40B4-BE49-F238E27FC236}">
                  <a16:creationId xmlns:a16="http://schemas.microsoft.com/office/drawing/2014/main" id="{1D2B8E14-1986-4EFC-B4C2-E459AF157DFC}"/>
                </a:ext>
              </a:extLst>
            </p:cNvPr>
            <p:cNvSpPr txBox="1"/>
            <p:nvPr/>
          </p:nvSpPr>
          <p:spPr>
            <a:xfrm>
              <a:off x="6412897" y="4196797"/>
              <a:ext cx="1212934" cy="305233"/>
            </a:xfrm>
            <a:prstGeom prst="rect">
              <a:avLst/>
            </a:prstGeom>
            <a:solidFill>
              <a:schemeClr val="bg1">
                <a:lumMod val="85000"/>
              </a:schemeClr>
            </a:solidFill>
          </p:spPr>
          <p:txBody>
            <a:bodyPr wrap="square" rtlCol="0">
              <a:spAutoFit/>
            </a:bodyPr>
            <a:lstStyle/>
            <a:p>
              <a:r>
                <a:rPr lang="en-US" sz="1400" dirty="0"/>
                <a:t>Mid-Atlantic</a:t>
              </a:r>
            </a:p>
          </p:txBody>
        </p:sp>
      </p:grpSp>
      <p:sp>
        <p:nvSpPr>
          <p:cNvPr id="13" name="TextBox 12">
            <a:extLst>
              <a:ext uri="{FF2B5EF4-FFF2-40B4-BE49-F238E27FC236}">
                <a16:creationId xmlns:a16="http://schemas.microsoft.com/office/drawing/2014/main" id="{51312362-01EB-4C1E-8A61-5634138200A4}"/>
              </a:ext>
            </a:extLst>
          </p:cNvPr>
          <p:cNvSpPr txBox="1"/>
          <p:nvPr/>
        </p:nvSpPr>
        <p:spPr>
          <a:xfrm>
            <a:off x="7169184" y="4043819"/>
            <a:ext cx="4481982" cy="1692771"/>
          </a:xfrm>
          <a:prstGeom prst="rect">
            <a:avLst/>
          </a:prstGeom>
          <a:noFill/>
        </p:spPr>
        <p:txBody>
          <a:bodyPr wrap="square" numCol="1" rtlCol="0">
            <a:spAutoFit/>
          </a:bodyPr>
          <a:lstStyle/>
          <a:p>
            <a:pPr>
              <a:buClr>
                <a:srgbClr val="00B5EF"/>
              </a:buClr>
            </a:pPr>
            <a:r>
              <a:rPr lang="en-US" sz="1300" b="1" dirty="0">
                <a:solidFill>
                  <a:srgbClr val="A545A2"/>
                </a:solidFill>
                <a:latin typeface="Arial" panose="020B0604020202020204" pitchFamily="34" charset="0"/>
                <a:cs typeface="Arial" panose="020B0604020202020204" pitchFamily="34" charset="0"/>
              </a:rPr>
              <a:t>Mid Atlantic</a:t>
            </a:r>
          </a:p>
          <a:p>
            <a:pPr marL="285750" indent="-285750">
              <a:buClr>
                <a:srgbClr val="00B5EF"/>
              </a:buClr>
              <a:buFont typeface="Wingdings" panose="05000000000000000000" pitchFamily="2" charset="2"/>
              <a:buChar char="ü"/>
            </a:pPr>
            <a:r>
              <a:rPr lang="en-US" sz="1300" dirty="0">
                <a:latin typeface="Arial" panose="020B0604020202020204" pitchFamily="34" charset="0"/>
                <a:cs typeface="Arial" panose="020B0604020202020204" pitchFamily="34" charset="0"/>
              </a:rPr>
              <a:t>Adjacent Center Metering (ATL/CLT)</a:t>
            </a:r>
          </a:p>
          <a:p>
            <a:pPr marL="742950" lvl="1" indent="-285750">
              <a:buClr>
                <a:srgbClr val="00B5EF"/>
              </a:buClr>
              <a:buFont typeface="Wingdings" panose="05000000000000000000" pitchFamily="2" charset="2"/>
              <a:buChar char="ü"/>
            </a:pPr>
            <a:r>
              <a:rPr lang="en-US" sz="1300" dirty="0">
                <a:latin typeface="Arial" panose="020B0604020202020204" pitchFamily="34" charset="0"/>
                <a:cs typeface="Arial" panose="020B0604020202020204" pitchFamily="34" charset="0"/>
              </a:rPr>
              <a:t>Departure Scheduling</a:t>
            </a:r>
          </a:p>
          <a:p>
            <a:pPr marL="742950" lvl="1" indent="-285750">
              <a:buClr>
                <a:srgbClr val="00B5EF"/>
              </a:buClr>
              <a:buFont typeface="Wingdings" panose="05000000000000000000" pitchFamily="2" charset="2"/>
              <a:buChar char="ü"/>
            </a:pPr>
            <a:r>
              <a:rPr lang="en-US" sz="1300" dirty="0">
                <a:latin typeface="Arial" panose="020B0604020202020204" pitchFamily="34" charset="0"/>
                <a:cs typeface="Arial" panose="020B0604020202020204" pitchFamily="34" charset="0"/>
              </a:rPr>
              <a:t>Airborne Metering (times on glass)</a:t>
            </a:r>
          </a:p>
          <a:p>
            <a:pPr marL="285750" indent="-285750">
              <a:buClr>
                <a:srgbClr val="00B5EF"/>
              </a:buClr>
              <a:buFont typeface="Arial" panose="020B0604020202020204" pitchFamily="34" charset="0"/>
              <a:buChar char="•"/>
            </a:pPr>
            <a:r>
              <a:rPr lang="en-US" sz="1300" dirty="0">
                <a:latin typeface="Arial" panose="020B0604020202020204" pitchFamily="34" charset="0"/>
                <a:cs typeface="Arial" panose="020B0604020202020204" pitchFamily="34" charset="0"/>
              </a:rPr>
              <a:t>Evaluate extended metering for ATL </a:t>
            </a:r>
          </a:p>
          <a:p>
            <a:pPr marL="285750" indent="-285750">
              <a:buClr>
                <a:srgbClr val="00B5EF"/>
              </a:buClr>
              <a:buFont typeface="Wingdings" panose="05000000000000000000" pitchFamily="2" charset="2"/>
              <a:buChar char="ü"/>
            </a:pPr>
            <a:r>
              <a:rPr lang="en-US" sz="1300" dirty="0">
                <a:latin typeface="Arial" panose="020B0604020202020204" pitchFamily="34" charset="0"/>
                <a:cs typeface="Arial" panose="020B0604020202020204" pitchFamily="34" charset="0"/>
              </a:rPr>
              <a:t>IDAC</a:t>
            </a:r>
          </a:p>
          <a:p>
            <a:pPr marL="285750" indent="-285750">
              <a:buClr>
                <a:srgbClr val="00B5EF"/>
              </a:buClr>
              <a:buFont typeface="Arial" panose="020B0604020202020204" pitchFamily="34" charset="0"/>
              <a:buChar char="•"/>
            </a:pPr>
            <a:r>
              <a:rPr lang="en-US" sz="1300" dirty="0">
                <a:latin typeface="Arial" panose="020B0604020202020204" pitchFamily="34" charset="0"/>
                <a:cs typeface="Arial" panose="020B0604020202020204" pitchFamily="34" charset="0"/>
              </a:rPr>
              <a:t>Airspace/procedures infrastructure update</a:t>
            </a:r>
          </a:p>
          <a:p>
            <a:pPr marL="285750" indent="-285750">
              <a:buClr>
                <a:srgbClr val="00B5EF"/>
              </a:buClr>
              <a:buFont typeface="Arial" panose="020B0604020202020204" pitchFamily="34" charset="0"/>
              <a:buChar char="•"/>
            </a:pPr>
            <a:r>
              <a:rPr lang="en-US" sz="1300" dirty="0">
                <a:latin typeface="Arial" panose="020B0604020202020204" pitchFamily="34" charset="0"/>
                <a:cs typeface="Arial" panose="020B0604020202020204" pitchFamily="34" charset="0"/>
              </a:rPr>
              <a:t>TFDM – CLT Build 2 IOC </a:t>
            </a:r>
            <a:r>
              <a:rPr lang="en-US" sz="1300" dirty="0">
                <a:solidFill>
                  <a:srgbClr val="00B0F0"/>
                </a:solidFill>
                <a:latin typeface="Arial" panose="020B0604020202020204" pitchFamily="34" charset="0"/>
                <a:cs typeface="Arial" panose="020B0604020202020204" pitchFamily="34" charset="0"/>
              </a:rPr>
              <a:t>2023</a:t>
            </a:r>
          </a:p>
        </p:txBody>
      </p:sp>
    </p:spTree>
    <p:extLst>
      <p:ext uri="{BB962C8B-B14F-4D97-AF65-F5344CB8AC3E}">
        <p14:creationId xmlns:p14="http://schemas.microsoft.com/office/powerpoint/2010/main" val="1932430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106" y="136525"/>
            <a:ext cx="9922707" cy="1119588"/>
          </a:xfrm>
        </p:spPr>
        <p:txBody>
          <a:bodyPr>
            <a:normAutofit/>
          </a:bodyPr>
          <a:lstStyle/>
          <a:p>
            <a:r>
              <a:rPr lang="en-US" dirty="0"/>
              <a:t>South West Status</a:t>
            </a:r>
            <a:endParaRPr lang="en-US" i="1" dirty="0"/>
          </a:p>
        </p:txBody>
      </p:sp>
      <p:sp>
        <p:nvSpPr>
          <p:cNvPr id="7" name="Content Placeholder 2">
            <a:extLst>
              <a:ext uri="{FF2B5EF4-FFF2-40B4-BE49-F238E27FC236}">
                <a16:creationId xmlns:a16="http://schemas.microsoft.com/office/drawing/2014/main" id="{A21245D7-A249-471B-8E2D-F0FD7F0EB2BF}"/>
              </a:ext>
            </a:extLst>
          </p:cNvPr>
          <p:cNvSpPr txBox="1">
            <a:spLocks/>
          </p:cNvSpPr>
          <p:nvPr/>
        </p:nvSpPr>
        <p:spPr>
          <a:xfrm>
            <a:off x="485285" y="1371373"/>
            <a:ext cx="6690612" cy="53853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070C0"/>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75777B"/>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75777B"/>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75777B"/>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75777B"/>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tx1"/>
                </a:solidFill>
                <a:latin typeface="+mn-lt"/>
              </a:rPr>
              <a:t>Key Issues</a:t>
            </a:r>
          </a:p>
          <a:p>
            <a:pPr marL="285750" indent="-285750"/>
            <a:r>
              <a:rPr lang="en-US" sz="1600" dirty="0">
                <a:solidFill>
                  <a:schemeClr val="tx1"/>
                </a:solidFill>
                <a:latin typeface="+mn-lt"/>
              </a:rPr>
              <a:t>Develop preliminary TSAS adaptation</a:t>
            </a:r>
          </a:p>
          <a:p>
            <a:pPr marL="0" indent="0">
              <a:buNone/>
            </a:pPr>
            <a:r>
              <a:rPr lang="en-US" sz="1800" b="1" dirty="0">
                <a:solidFill>
                  <a:schemeClr val="tx1"/>
                </a:solidFill>
                <a:latin typeface="+mn-lt"/>
              </a:rPr>
              <a:t>Recent Progress</a:t>
            </a:r>
          </a:p>
          <a:p>
            <a:pPr marL="214313" indent="-214313"/>
            <a:r>
              <a:rPr lang="en-US" sz="1600" dirty="0">
                <a:solidFill>
                  <a:schemeClr val="tx1"/>
                </a:solidFill>
                <a:latin typeface="+mn-lt"/>
              </a:rPr>
              <a:t>LAS Metroplex implementation Feb 25, 2021</a:t>
            </a:r>
          </a:p>
          <a:p>
            <a:pPr marL="214313" indent="-214313"/>
            <a:r>
              <a:rPr lang="en-US" sz="1600" dirty="0">
                <a:solidFill>
                  <a:schemeClr val="tx1"/>
                </a:solidFill>
                <a:latin typeface="+mn-lt"/>
              </a:rPr>
              <a:t>Developing Converging Runway Display Aid (CRDA) adaptation onsite at SCT to assist with Established on RNP (EOR) at LAX (supports TBO and Section 547). Team onsite at SCT 5/17 week; expect training completed Aug 2021.</a:t>
            </a:r>
          </a:p>
          <a:p>
            <a:pPr marL="214313" indent="-214313"/>
            <a:r>
              <a:rPr lang="en-US" sz="1600" dirty="0">
                <a:solidFill>
                  <a:schemeClr val="tx1"/>
                </a:solidFill>
                <a:latin typeface="+mn-lt"/>
              </a:rPr>
              <a:t>LAX TSAS adaptation design (SCT will be 2nd TSAS site, 2023 implementation)</a:t>
            </a:r>
          </a:p>
          <a:p>
            <a:pPr marL="214313" indent="-214313"/>
            <a:r>
              <a:rPr lang="en-US" sz="1600" dirty="0">
                <a:solidFill>
                  <a:schemeClr val="tx1"/>
                </a:solidFill>
                <a:latin typeface="+mn-lt"/>
              </a:rPr>
              <a:t>TBFM extended metering designs for LAS and LAX and adjacent facilities, including onsite work at ZLA (first onsite support in &gt;1 year).</a:t>
            </a:r>
          </a:p>
          <a:p>
            <a:pPr marL="214313" indent="-214313"/>
            <a:r>
              <a:rPr lang="en-US" sz="1600" dirty="0">
                <a:solidFill>
                  <a:schemeClr val="tx1"/>
                </a:solidFill>
                <a:latin typeface="+mn-lt"/>
              </a:rPr>
              <a:t>First prototype TSAS adaptation for LAX released to FAA SLE; d</a:t>
            </a:r>
            <a:r>
              <a:rPr kumimoji="0" lang="en-US" altLang="en-US" sz="1600" b="0" i="0" u="none" strike="noStrike" cap="none" normalizeH="0" baseline="0" dirty="0">
                <a:ln>
                  <a:noFill/>
                </a:ln>
                <a:solidFill>
                  <a:schemeClr val="tx1"/>
                </a:solidFill>
                <a:effectLst/>
                <a:latin typeface="+mn-lt"/>
                <a:ea typeface="Calibri" panose="020F0502020204030204" pitchFamily="34" charset="0"/>
              </a:rPr>
              <a:t>elivered updated adaptation in prep for initial site shadowing.</a:t>
            </a:r>
          </a:p>
          <a:p>
            <a:pPr marL="671513" lvl="1" indent="-214313"/>
            <a:r>
              <a:rPr lang="en-US" altLang="en-US" sz="1200" dirty="0">
                <a:solidFill>
                  <a:schemeClr val="tx1"/>
                </a:solidFill>
                <a:latin typeface="+mn-lt"/>
                <a:ea typeface="Calibri" panose="020F0502020204030204" pitchFamily="34" charset="0"/>
              </a:rPr>
              <a:t>TSAS Ops team onsite at SCT 5/17 week for TSAS pre site survey for equipment.</a:t>
            </a:r>
            <a:endParaRPr kumimoji="0" lang="en-US" altLang="en-US" sz="1200" b="0" i="0" u="none" strike="noStrike" cap="none" normalizeH="0" baseline="0" dirty="0">
              <a:ln>
                <a:noFill/>
              </a:ln>
              <a:solidFill>
                <a:schemeClr val="tx1"/>
              </a:solidFill>
              <a:effectLst/>
              <a:latin typeface="+mn-lt"/>
              <a:ea typeface="Calibri" panose="020F0502020204030204" pitchFamily="34" charset="0"/>
            </a:endParaRPr>
          </a:p>
          <a:p>
            <a:r>
              <a:rPr lang="en-US" sz="1600" dirty="0" err="1">
                <a:solidFill>
                  <a:schemeClr val="tx1"/>
                </a:solidFill>
                <a:latin typeface="+mn-lt"/>
              </a:rPr>
              <a:t>iTBO</a:t>
            </a:r>
            <a:r>
              <a:rPr lang="en-US" sz="1600" dirty="0">
                <a:solidFill>
                  <a:schemeClr val="tx1"/>
                </a:solidFill>
                <a:latin typeface="+mn-lt"/>
              </a:rPr>
              <a:t> interoperability assessment planned summer 2021, fully remote</a:t>
            </a:r>
          </a:p>
          <a:p>
            <a:endParaRPr lang="en-US" sz="1600" dirty="0">
              <a:solidFill>
                <a:schemeClr val="tx1"/>
              </a:solidFill>
              <a:latin typeface="+mn-lt"/>
            </a:endParaRPr>
          </a:p>
        </p:txBody>
      </p:sp>
      <p:grpSp>
        <p:nvGrpSpPr>
          <p:cNvPr id="9" name="Group 8">
            <a:extLst>
              <a:ext uri="{FF2B5EF4-FFF2-40B4-BE49-F238E27FC236}">
                <a16:creationId xmlns:a16="http://schemas.microsoft.com/office/drawing/2014/main" id="{F39B19E1-2A29-4A67-9415-0B9B804DD88A}"/>
              </a:ext>
            </a:extLst>
          </p:cNvPr>
          <p:cNvGrpSpPr/>
          <p:nvPr/>
        </p:nvGrpSpPr>
        <p:grpSpPr>
          <a:xfrm>
            <a:off x="7175897" y="1086146"/>
            <a:ext cx="4475269" cy="2447867"/>
            <a:chOff x="409423" y="4221872"/>
            <a:chExt cx="4475269" cy="2447867"/>
          </a:xfrm>
        </p:grpSpPr>
        <p:pic>
          <p:nvPicPr>
            <p:cNvPr id="10" name="Picture 9">
              <a:extLst>
                <a:ext uri="{FF2B5EF4-FFF2-40B4-BE49-F238E27FC236}">
                  <a16:creationId xmlns:a16="http://schemas.microsoft.com/office/drawing/2014/main" id="{2ABA8514-C92A-4779-B502-A65C97917B17}"/>
                </a:ext>
              </a:extLst>
            </p:cNvPr>
            <p:cNvPicPr>
              <a:picLocks noChangeAspect="1"/>
            </p:cNvPicPr>
            <p:nvPr/>
          </p:nvPicPr>
          <p:blipFill rotWithShape="1">
            <a:blip r:embed="rId2"/>
            <a:srcRect r="6020" b="14635"/>
            <a:stretch/>
          </p:blipFill>
          <p:spPr>
            <a:xfrm>
              <a:off x="409423" y="4337132"/>
              <a:ext cx="4475269" cy="2332607"/>
            </a:xfrm>
            <a:prstGeom prst="rect">
              <a:avLst/>
            </a:prstGeom>
            <a:effectLst>
              <a:outerShdw blurRad="50800" dist="101600" dir="2700000" algn="tl" rotWithShape="0">
                <a:prstClr val="black">
                  <a:alpha val="40000"/>
                </a:prstClr>
              </a:outerShdw>
            </a:effectLst>
          </p:spPr>
        </p:pic>
        <p:sp>
          <p:nvSpPr>
            <p:cNvPr id="11" name="TextBox 10">
              <a:extLst>
                <a:ext uri="{FF2B5EF4-FFF2-40B4-BE49-F238E27FC236}">
                  <a16:creationId xmlns:a16="http://schemas.microsoft.com/office/drawing/2014/main" id="{AB4BE681-E868-441A-A5DD-888523FA3865}"/>
                </a:ext>
              </a:extLst>
            </p:cNvPr>
            <p:cNvSpPr txBox="1"/>
            <p:nvPr/>
          </p:nvSpPr>
          <p:spPr>
            <a:xfrm>
              <a:off x="440159" y="4221872"/>
              <a:ext cx="1250328" cy="307777"/>
            </a:xfrm>
            <a:prstGeom prst="rect">
              <a:avLst/>
            </a:prstGeom>
            <a:solidFill>
              <a:schemeClr val="bg1">
                <a:lumMod val="85000"/>
              </a:schemeClr>
            </a:solidFill>
          </p:spPr>
          <p:txBody>
            <a:bodyPr wrap="square" rtlCol="0">
              <a:spAutoFit/>
            </a:bodyPr>
            <a:lstStyle/>
            <a:p>
              <a:r>
                <a:rPr lang="en-US" sz="1400" dirty="0"/>
                <a:t>Southwest</a:t>
              </a:r>
            </a:p>
          </p:txBody>
        </p:sp>
      </p:grpSp>
      <p:sp>
        <p:nvSpPr>
          <p:cNvPr id="13" name="TextBox 12">
            <a:extLst>
              <a:ext uri="{FF2B5EF4-FFF2-40B4-BE49-F238E27FC236}">
                <a16:creationId xmlns:a16="http://schemas.microsoft.com/office/drawing/2014/main" id="{6CF5782F-B2FB-4C06-976B-7245852985B3}"/>
              </a:ext>
            </a:extLst>
          </p:cNvPr>
          <p:cNvSpPr txBox="1"/>
          <p:nvPr/>
        </p:nvSpPr>
        <p:spPr>
          <a:xfrm>
            <a:off x="7175897" y="3649273"/>
            <a:ext cx="4807412" cy="2677656"/>
          </a:xfrm>
          <a:prstGeom prst="rect">
            <a:avLst/>
          </a:prstGeom>
          <a:noFill/>
        </p:spPr>
        <p:txBody>
          <a:bodyPr wrap="square" numCol="1" rtlCol="0">
            <a:spAutoFit/>
          </a:bodyPr>
          <a:lstStyle/>
          <a:p>
            <a:pPr>
              <a:buClr>
                <a:srgbClr val="00B5EF"/>
              </a:buClr>
            </a:pPr>
            <a:r>
              <a:rPr lang="en-US" sz="1400" b="1" dirty="0">
                <a:solidFill>
                  <a:srgbClr val="A545A2"/>
                </a:solidFill>
                <a:latin typeface="Arial" panose="020B0604020202020204" pitchFamily="34" charset="0"/>
                <a:cs typeface="Arial" panose="020B0604020202020204" pitchFamily="34" charset="0"/>
              </a:rPr>
              <a:t>South West</a:t>
            </a:r>
            <a:endParaRPr lang="en-US" sz="1400" dirty="0">
              <a:solidFill>
                <a:srgbClr val="233670"/>
              </a:solidFill>
              <a:latin typeface="Arial" panose="020B0604020202020204" pitchFamily="34" charset="0"/>
              <a:cs typeface="Arial" panose="020B0604020202020204" pitchFamily="34" charset="0"/>
            </a:endParaRPr>
          </a:p>
          <a:p>
            <a:pPr marL="285750" indent="-285750">
              <a:buClr>
                <a:srgbClr val="00B5EF"/>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LAS Metroplex – </a:t>
            </a:r>
            <a:r>
              <a:rPr lang="en-US" sz="1400" dirty="0">
                <a:solidFill>
                  <a:srgbClr val="00B0F0"/>
                </a:solidFill>
                <a:latin typeface="Arial" panose="020B0604020202020204" pitchFamily="34" charset="0"/>
                <a:cs typeface="Arial" panose="020B0604020202020204" pitchFamily="34" charset="0"/>
              </a:rPr>
              <a:t>2021</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Update airspace/procedures infrastructure – </a:t>
            </a:r>
            <a:r>
              <a:rPr lang="en-US" sz="1400" dirty="0">
                <a:solidFill>
                  <a:srgbClr val="00B0F0"/>
                </a:solidFill>
                <a:latin typeface="Arial" panose="020B0604020202020204" pitchFamily="34" charset="0"/>
                <a:cs typeface="Arial" panose="020B0604020202020204" pitchFamily="34" charset="0"/>
              </a:rPr>
              <a:t>2021</a:t>
            </a:r>
          </a:p>
          <a:p>
            <a:pPr marL="285750" indent="-285750">
              <a:buClr>
                <a:srgbClr val="00B5EF"/>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IDAC </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Extended Metering for LAX – </a:t>
            </a:r>
            <a:r>
              <a:rPr lang="en-US" sz="1400" dirty="0">
                <a:solidFill>
                  <a:srgbClr val="00B0F0"/>
                </a:solidFill>
                <a:latin typeface="Arial" panose="020B0604020202020204" pitchFamily="34" charset="0"/>
                <a:cs typeface="Arial" panose="020B0604020202020204" pitchFamily="34" charset="0"/>
              </a:rPr>
              <a:t>2022</a:t>
            </a:r>
          </a:p>
          <a:p>
            <a:pPr marL="742950" lvl="1"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Infrastructure </a:t>
            </a:r>
          </a:p>
          <a:p>
            <a:pPr marL="742950" lvl="1"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Dep Scheduling</a:t>
            </a:r>
          </a:p>
          <a:p>
            <a:pPr marL="742950" lvl="1"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Airborne metering (times on glass)</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LAX TSAS –</a:t>
            </a:r>
            <a:r>
              <a:rPr lang="en-US" sz="1400" dirty="0">
                <a:solidFill>
                  <a:srgbClr val="233670"/>
                </a:solidFill>
                <a:latin typeface="Arial" panose="020B0604020202020204" pitchFamily="34" charset="0"/>
                <a:cs typeface="Arial" panose="020B0604020202020204" pitchFamily="34" charset="0"/>
              </a:rPr>
              <a:t> </a:t>
            </a:r>
            <a:r>
              <a:rPr lang="en-US" sz="1400" dirty="0">
                <a:solidFill>
                  <a:srgbClr val="00B0F0"/>
                </a:solidFill>
                <a:latin typeface="Arial" panose="020B0604020202020204" pitchFamily="34" charset="0"/>
                <a:cs typeface="Arial" panose="020B0604020202020204" pitchFamily="34" charset="0"/>
              </a:rPr>
              <a:t>2023</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TFDM – PHX Build 1 IOC </a:t>
            </a:r>
            <a:r>
              <a:rPr lang="en-US" sz="1400" dirty="0">
                <a:solidFill>
                  <a:srgbClr val="00B0F0"/>
                </a:solidFill>
                <a:latin typeface="Arial" panose="020B0604020202020204" pitchFamily="34" charset="0"/>
                <a:cs typeface="Arial" panose="020B0604020202020204" pitchFamily="34" charset="0"/>
              </a:rPr>
              <a:t>2022</a:t>
            </a:r>
          </a:p>
          <a:p>
            <a:endParaRPr lang="en-US" sz="1400" b="1" u="sng" dirty="0"/>
          </a:p>
          <a:p>
            <a:endParaRPr lang="en-US" sz="1400" dirty="0"/>
          </a:p>
        </p:txBody>
      </p:sp>
    </p:spTree>
    <p:extLst>
      <p:ext uri="{BB962C8B-B14F-4D97-AF65-F5344CB8AC3E}">
        <p14:creationId xmlns:p14="http://schemas.microsoft.com/office/powerpoint/2010/main" val="3095540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4D2B7-963D-49D5-98A2-E4A997A374B6}"/>
              </a:ext>
            </a:extLst>
          </p:cNvPr>
          <p:cNvSpPr>
            <a:spLocks noGrp="1"/>
          </p:cNvSpPr>
          <p:nvPr>
            <p:ph type="title"/>
          </p:nvPr>
        </p:nvSpPr>
        <p:spPr/>
        <p:txBody>
          <a:bodyPr/>
          <a:lstStyle/>
          <a:p>
            <a:r>
              <a:rPr lang="en-US" dirty="0"/>
              <a:t>Recent </a:t>
            </a:r>
            <a:r>
              <a:rPr lang="en-US" dirty="0" smtClean="0"/>
              <a:t>Accomplishments</a:t>
            </a:r>
            <a:endParaRPr lang="en-US" dirty="0"/>
          </a:p>
        </p:txBody>
      </p:sp>
      <p:graphicFrame>
        <p:nvGraphicFramePr>
          <p:cNvPr id="5" name="Table 5">
            <a:extLst>
              <a:ext uri="{FF2B5EF4-FFF2-40B4-BE49-F238E27FC236}">
                <a16:creationId xmlns:a16="http://schemas.microsoft.com/office/drawing/2014/main" id="{46DE5A78-2688-4C24-8795-AC28A359351D}"/>
              </a:ext>
            </a:extLst>
          </p:cNvPr>
          <p:cNvGraphicFramePr>
            <a:graphicFrameLocks noGrp="1"/>
          </p:cNvGraphicFramePr>
          <p:nvPr>
            <p:extLst>
              <p:ext uri="{D42A27DB-BD31-4B8C-83A1-F6EECF244321}">
                <p14:modId xmlns:p14="http://schemas.microsoft.com/office/powerpoint/2010/main" val="4049464213"/>
              </p:ext>
            </p:extLst>
          </p:nvPr>
        </p:nvGraphicFramePr>
        <p:xfrm>
          <a:off x="352318" y="1209832"/>
          <a:ext cx="11487364" cy="5464411"/>
        </p:xfrm>
        <a:graphic>
          <a:graphicData uri="http://schemas.openxmlformats.org/drawingml/2006/table">
            <a:tbl>
              <a:tblPr bandRow="1">
                <a:tableStyleId>{5C22544A-7EE6-4342-B048-85BDC9FD1C3A}</a:tableStyleId>
              </a:tblPr>
              <a:tblGrid>
                <a:gridCol w="2694800">
                  <a:extLst>
                    <a:ext uri="{9D8B030D-6E8A-4147-A177-3AD203B41FA5}">
                      <a16:colId xmlns:a16="http://schemas.microsoft.com/office/drawing/2014/main" val="2899730573"/>
                    </a:ext>
                  </a:extLst>
                </a:gridCol>
                <a:gridCol w="8792564">
                  <a:extLst>
                    <a:ext uri="{9D8B030D-6E8A-4147-A177-3AD203B41FA5}">
                      <a16:colId xmlns:a16="http://schemas.microsoft.com/office/drawing/2014/main" val="3300383005"/>
                    </a:ext>
                  </a:extLst>
                </a:gridCol>
              </a:tblGrid>
              <a:tr h="1153259">
                <a:tc>
                  <a:txBody>
                    <a:bodyPr/>
                    <a:lstStyle/>
                    <a:p>
                      <a:pPr algn="r"/>
                      <a:r>
                        <a:rPr lang="en-US" sz="2000" b="1" dirty="0">
                          <a:solidFill>
                            <a:srgbClr val="A545A2"/>
                          </a:solidFill>
                          <a:latin typeface="Arial" panose="020B0604020202020204" pitchFamily="34" charset="0"/>
                          <a:cs typeface="Arial" panose="020B0604020202020204" pitchFamily="34" charset="0"/>
                        </a:rPr>
                        <a:t>Implementation Milestones</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42950" lvl="1" indent="-285750" algn="l" defTabSz="914400" rtl="0" eaLnBrk="1" latinLnBrk="0" hangingPunct="1">
                        <a:buClr>
                          <a:srgbClr val="00B5EF"/>
                        </a:buClr>
                        <a:buFont typeface="Arial" panose="020B0604020202020204" pitchFamily="34" charset="0"/>
                        <a:buChar char="•"/>
                      </a:pPr>
                      <a:r>
                        <a:rPr lang="en-US" sz="1800" kern="1200" dirty="0">
                          <a:solidFill>
                            <a:srgbClr val="233670"/>
                          </a:solidFill>
                          <a:latin typeface="Arial" panose="020B0604020202020204" pitchFamily="34" charset="0"/>
                          <a:ea typeface="+mn-ea"/>
                          <a:cs typeface="Arial" panose="020B0604020202020204" pitchFamily="34" charset="0"/>
                        </a:rPr>
                        <a:t>NEC – Departure scheduling from ZBW &amp; ZNY for ATL &amp; CLT upgraded to allow scheduling onto arrival timeline; full implementation begun March 2021</a:t>
                      </a:r>
                    </a:p>
                    <a:p>
                      <a:pPr marL="742950" lvl="1" indent="-285750" algn="l" defTabSz="914400" rtl="0" eaLnBrk="1" latinLnBrk="0" hangingPunct="1">
                        <a:buClr>
                          <a:srgbClr val="00B5EF"/>
                        </a:buClr>
                        <a:buFont typeface="Arial" panose="020B0604020202020204" pitchFamily="34" charset="0"/>
                        <a:buChar char="•"/>
                      </a:pPr>
                      <a:r>
                        <a:rPr lang="en-US" sz="1800" kern="1200" dirty="0">
                          <a:solidFill>
                            <a:srgbClr val="233670"/>
                          </a:solidFill>
                          <a:latin typeface="Arial" panose="020B0604020202020204" pitchFamily="34" charset="0"/>
                          <a:ea typeface="+mn-ea"/>
                          <a:cs typeface="Arial" panose="020B0604020202020204" pitchFamily="34" charset="0"/>
                        </a:rPr>
                        <a:t>TSAS testing resumed at Tech Center in ACY April 2021 </a:t>
                      </a:r>
                    </a:p>
                    <a:p>
                      <a:pPr marL="742950" lvl="1" indent="-285750" algn="l" defTabSz="914400" rtl="0" eaLnBrk="1" latinLnBrk="0" hangingPunct="1">
                        <a:buClr>
                          <a:srgbClr val="00B5EF"/>
                        </a:buClr>
                        <a:buFont typeface="Arial" panose="020B0604020202020204" pitchFamily="34" charset="0"/>
                        <a:buChar char="•"/>
                      </a:pPr>
                      <a:r>
                        <a:rPr lang="en-US" sz="1800" kern="1200" dirty="0">
                          <a:solidFill>
                            <a:srgbClr val="233670"/>
                          </a:solidFill>
                          <a:latin typeface="Arial" panose="020B0604020202020204" pitchFamily="34" charset="0"/>
                          <a:ea typeface="+mn-ea"/>
                          <a:cs typeface="Arial" panose="020B0604020202020204" pitchFamily="34" charset="0"/>
                        </a:rPr>
                        <a:t>Developing CRDA adaptation onsite at SCT to assist with EOR at LAX </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768422"/>
                  </a:ext>
                </a:extLst>
              </a:tr>
              <a:tr h="936268">
                <a:tc>
                  <a:txBody>
                    <a:bodyPr/>
                    <a:lstStyle/>
                    <a:p>
                      <a:pPr algn="r"/>
                      <a:r>
                        <a:rPr lang="en-US" sz="2000" b="1" dirty="0">
                          <a:solidFill>
                            <a:srgbClr val="A545A2"/>
                          </a:solidFill>
                          <a:latin typeface="Arial" panose="020B0604020202020204" pitchFamily="34" charset="0"/>
                          <a:cs typeface="Arial" panose="020B0604020202020204" pitchFamily="34" charset="0"/>
                        </a:rPr>
                        <a:t>Stakeholder Engagement</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42950" lvl="1" indent="-285750">
                        <a:buClr>
                          <a:srgbClr val="00B5EF"/>
                        </a:buClr>
                        <a:buFont typeface="Arial" panose="020B0604020202020204" pitchFamily="34" charset="0"/>
                        <a:buChar char="•"/>
                      </a:pPr>
                      <a:r>
                        <a:rPr lang="en-US" sz="1800" dirty="0">
                          <a:solidFill>
                            <a:srgbClr val="233670"/>
                          </a:solidFill>
                          <a:latin typeface="Arial" panose="020B0604020202020204" pitchFamily="34" charset="0"/>
                          <a:cs typeface="Arial" panose="020B0604020202020204" pitchFamily="34" charset="0"/>
                        </a:rPr>
                        <a:t>Ongoing NAC, NAC SC, and NEC NIWG meetings</a:t>
                      </a:r>
                    </a:p>
                    <a:p>
                      <a:pPr marL="742950" lvl="1" indent="-285750">
                        <a:buClr>
                          <a:srgbClr val="00B5EF"/>
                        </a:buClr>
                        <a:buFont typeface="Arial" panose="020B0604020202020204" pitchFamily="34" charset="0"/>
                        <a:buChar char="•"/>
                      </a:pPr>
                      <a:r>
                        <a:rPr lang="en-US" sz="1800" dirty="0">
                          <a:solidFill>
                            <a:srgbClr val="233670"/>
                          </a:solidFill>
                          <a:latin typeface="Arial" panose="020B0604020202020204" pitchFamily="34" charset="0"/>
                          <a:cs typeface="Arial" panose="020B0604020202020204" pitchFamily="34" charset="0"/>
                        </a:rPr>
                        <a:t>Coordinating TBO and other strategies with Deployment Coordination Committee (DCOM—European Union); preparing for June 3 working session</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6008838"/>
                  </a:ext>
                </a:extLst>
              </a:tr>
              <a:tr h="497441">
                <a:tc>
                  <a:txBody>
                    <a:bodyPr/>
                    <a:lstStyle/>
                    <a:p>
                      <a:pPr algn="r"/>
                      <a:r>
                        <a:rPr lang="en-US" sz="2000" b="1" dirty="0">
                          <a:solidFill>
                            <a:srgbClr val="A545A2"/>
                          </a:solidFill>
                          <a:latin typeface="Arial" panose="020B0604020202020204" pitchFamily="34" charset="0"/>
                          <a:cs typeface="Arial" panose="020B0604020202020204" pitchFamily="34" charset="0"/>
                        </a:rPr>
                        <a:t>Communication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42950" lvl="1" indent="-285750">
                        <a:buClr>
                          <a:srgbClr val="00B5EF"/>
                        </a:buClr>
                        <a:buFont typeface="Arial" panose="020B0604020202020204" pitchFamily="34" charset="0"/>
                        <a:buChar char="•"/>
                      </a:pPr>
                      <a:r>
                        <a:rPr lang="en-US" sz="1800" baseline="0" dirty="0" smtClean="0">
                          <a:solidFill>
                            <a:srgbClr val="233670"/>
                          </a:solidFill>
                          <a:latin typeface="Arial" panose="020B0604020202020204" pitchFamily="34" charset="0"/>
                          <a:cs typeface="Arial" panose="020B0604020202020204" pitchFamily="34" charset="0"/>
                        </a:rPr>
                        <a:t>TBO Industry Day, NAC, </a:t>
                      </a:r>
                      <a:r>
                        <a:rPr lang="en-US" sz="1800" dirty="0" smtClean="0">
                          <a:solidFill>
                            <a:srgbClr val="233670"/>
                          </a:solidFill>
                          <a:latin typeface="Arial" panose="020B0604020202020204" pitchFamily="34" charset="0"/>
                          <a:cs typeface="Arial" panose="020B0604020202020204" pitchFamily="34" charset="0"/>
                        </a:rPr>
                        <a:t>NCF,</a:t>
                      </a:r>
                      <a:r>
                        <a:rPr lang="en-US" sz="1800" baseline="0" dirty="0" smtClean="0">
                          <a:solidFill>
                            <a:srgbClr val="233670"/>
                          </a:solidFill>
                          <a:latin typeface="Arial" panose="020B0604020202020204" pitchFamily="34" charset="0"/>
                          <a:cs typeface="Arial" panose="020B0604020202020204" pitchFamily="34" charset="0"/>
                        </a:rPr>
                        <a:t> CDM, SWIFT</a:t>
                      </a:r>
                      <a:r>
                        <a:rPr lang="en-US" sz="1800" dirty="0" smtClean="0">
                          <a:solidFill>
                            <a:srgbClr val="233670"/>
                          </a:solidFill>
                          <a:latin typeface="Arial" panose="020B0604020202020204" pitchFamily="34" charset="0"/>
                          <a:cs typeface="Arial" panose="020B0604020202020204" pitchFamily="34" charset="0"/>
                        </a:rPr>
                        <a:t>,</a:t>
                      </a:r>
                      <a:r>
                        <a:rPr lang="en-US" sz="1800" baseline="0" dirty="0" smtClean="0">
                          <a:solidFill>
                            <a:srgbClr val="233670"/>
                          </a:solidFill>
                          <a:latin typeface="Arial" panose="020B0604020202020204" pitchFamily="34" charset="0"/>
                          <a:cs typeface="Arial" panose="020B0604020202020204" pitchFamily="34" charset="0"/>
                        </a:rPr>
                        <a:t> etc.</a:t>
                      </a:r>
                      <a:endParaRPr lang="en-US" sz="1800" dirty="0">
                        <a:solidFill>
                          <a:srgbClr val="23367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3121318"/>
                  </a:ext>
                </a:extLst>
              </a:tr>
              <a:tr h="717272">
                <a:tc>
                  <a:txBody>
                    <a:bodyPr/>
                    <a:lstStyle/>
                    <a:p>
                      <a:pPr algn="r"/>
                      <a:r>
                        <a:rPr lang="en-US" sz="2000" b="1" dirty="0">
                          <a:solidFill>
                            <a:srgbClr val="A545A2"/>
                          </a:solidFill>
                          <a:latin typeface="Arial" panose="020B0604020202020204" pitchFamily="34" charset="0"/>
                          <a:cs typeface="Arial" panose="020B0604020202020204" pitchFamily="34" charset="0"/>
                        </a:rPr>
                        <a:t>Training/ Education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42950" lvl="1" indent="-285750">
                        <a:buClr>
                          <a:srgbClr val="00B5EF"/>
                        </a:buClr>
                        <a:buFont typeface="Arial" panose="020B0604020202020204" pitchFamily="34" charset="0"/>
                        <a:buChar char="•"/>
                      </a:pPr>
                      <a:r>
                        <a:rPr lang="en-US" sz="1800" dirty="0">
                          <a:solidFill>
                            <a:srgbClr val="233670"/>
                          </a:solidFill>
                          <a:latin typeface="Arial" panose="020B0604020202020204" pitchFamily="34" charset="0"/>
                          <a:cs typeface="Arial" panose="020B0604020202020204" pitchFamily="34" charset="0"/>
                        </a:rPr>
                        <a:t>TBFM Fundamentals Course for Controllers (on INET; delivered in February)</a:t>
                      </a:r>
                    </a:p>
                    <a:p>
                      <a:pPr marL="742950" lvl="1" indent="-285750">
                        <a:buClr>
                          <a:srgbClr val="00B5EF"/>
                        </a:buClr>
                        <a:buFont typeface="Arial" panose="020B0604020202020204" pitchFamily="34" charset="0"/>
                        <a:buChar char="•"/>
                      </a:pPr>
                      <a:r>
                        <a:rPr lang="en-US" sz="1800" dirty="0">
                          <a:solidFill>
                            <a:srgbClr val="233670"/>
                          </a:solidFill>
                          <a:latin typeface="Arial" panose="020B0604020202020204" pitchFamily="34" charset="0"/>
                          <a:cs typeface="Arial" panose="020B0604020202020204" pitchFamily="34" charset="0"/>
                        </a:rPr>
                        <a:t>TBO Training Workgroup reviewing TMC training improvement opportunities</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7596414"/>
                  </a:ext>
                </a:extLst>
              </a:tr>
              <a:tr h="1050465">
                <a:tc>
                  <a:txBody>
                    <a:bodyPr/>
                    <a:lstStyle/>
                    <a:p>
                      <a:pPr algn="r"/>
                      <a:r>
                        <a:rPr lang="en-US" sz="2000" b="1" dirty="0">
                          <a:solidFill>
                            <a:srgbClr val="A545A2"/>
                          </a:solidFill>
                          <a:latin typeface="Arial" panose="020B0604020202020204" pitchFamily="34" charset="0"/>
                          <a:cs typeface="Arial" panose="020B0604020202020204" pitchFamily="34" charset="0"/>
                        </a:rPr>
                        <a:t>Workforce Alignment</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42950" lvl="1" indent="-285750">
                        <a:buClr>
                          <a:srgbClr val="00B5EF"/>
                        </a:buClr>
                        <a:buFont typeface="Arial" panose="020B0604020202020204" pitchFamily="34" charset="0"/>
                        <a:buChar char="•"/>
                      </a:pPr>
                      <a:r>
                        <a:rPr lang="en-US" sz="1800" dirty="0">
                          <a:solidFill>
                            <a:srgbClr val="233670"/>
                          </a:solidFill>
                          <a:latin typeface="Arial" panose="020B0604020202020204" pitchFamily="34" charset="0"/>
                          <a:cs typeface="Arial" panose="020B0604020202020204" pitchFamily="34" charset="0"/>
                        </a:rPr>
                        <a:t>Revision to ATC Orders (7210.3) submitted for Publication in June 2021</a:t>
                      </a:r>
                    </a:p>
                    <a:p>
                      <a:pPr marL="742950" marR="0" lvl="1"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lang="en-US" sz="1800" dirty="0">
                          <a:solidFill>
                            <a:srgbClr val="233670"/>
                          </a:solidFill>
                          <a:latin typeface="Arial" panose="020B0604020202020204" pitchFamily="34" charset="0"/>
                          <a:cs typeface="Arial" panose="020B0604020202020204" pitchFamily="34" charset="0"/>
                        </a:rPr>
                        <a:t>Updated Controller/Pilot Glossary under </a:t>
                      </a:r>
                      <a:r>
                        <a:rPr lang="en-US" sz="1800" dirty="0" smtClean="0">
                          <a:solidFill>
                            <a:srgbClr val="233670"/>
                          </a:solidFill>
                          <a:latin typeface="Arial" panose="020B0604020202020204" pitchFamily="34" charset="0"/>
                          <a:cs typeface="Arial" panose="020B0604020202020204" pitchFamily="34" charset="0"/>
                        </a:rPr>
                        <a:t>review</a:t>
                      </a:r>
                      <a:r>
                        <a:rPr lang="en-US" sz="1800" baseline="0" dirty="0" smtClean="0">
                          <a:solidFill>
                            <a:srgbClr val="233670"/>
                          </a:solidFill>
                          <a:latin typeface="Arial" panose="020B0604020202020204" pitchFamily="34" charset="0"/>
                          <a:cs typeface="Arial" panose="020B0604020202020204" pitchFamily="34" charset="0"/>
                        </a:rPr>
                        <a:t> (</a:t>
                      </a:r>
                      <a:r>
                        <a:rPr lang="en-US" sz="1800" dirty="0" smtClean="0">
                          <a:solidFill>
                            <a:srgbClr val="233670"/>
                          </a:solidFill>
                          <a:latin typeface="Arial" panose="020B0604020202020204" pitchFamily="34" charset="0"/>
                          <a:cs typeface="Arial" panose="020B0604020202020204" pitchFamily="34" charset="0"/>
                        </a:rPr>
                        <a:t>Dec 2021)</a:t>
                      </a:r>
                      <a:endParaRPr lang="en-US" sz="1800" dirty="0">
                        <a:solidFill>
                          <a:srgbClr val="23367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1266376"/>
                  </a:ext>
                </a:extLst>
              </a:tr>
              <a:tr h="1074245">
                <a:tc>
                  <a:txBody>
                    <a:bodyPr/>
                    <a:lstStyle/>
                    <a:p>
                      <a:pPr algn="r"/>
                      <a:r>
                        <a:rPr lang="en-US" sz="2000" b="1" dirty="0">
                          <a:solidFill>
                            <a:srgbClr val="A545A2"/>
                          </a:solidFill>
                          <a:latin typeface="Arial" panose="020B0604020202020204" pitchFamily="34" charset="0"/>
                          <a:cs typeface="Arial" panose="020B0604020202020204" pitchFamily="34" charset="0"/>
                        </a:rPr>
                        <a:t>Performance Assessment </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742950" marR="0" lvl="1"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lang="en-US" sz="1800" dirty="0">
                          <a:solidFill>
                            <a:srgbClr val="233670"/>
                          </a:solidFill>
                          <a:latin typeface="Arial" panose="020B0604020202020204" pitchFamily="34" charset="0"/>
                          <a:cs typeface="Arial" panose="020B0604020202020204" pitchFamily="34" charset="0"/>
                        </a:rPr>
                        <a:t>Consensus on success criteria metrics</a:t>
                      </a:r>
                    </a:p>
                    <a:p>
                      <a:pPr marL="742950" marR="0" lvl="1"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lang="en-US" sz="1800" dirty="0">
                          <a:solidFill>
                            <a:srgbClr val="233670"/>
                          </a:solidFill>
                          <a:latin typeface="Arial" panose="020B0604020202020204" pitchFamily="34" charset="0"/>
                          <a:cs typeface="Arial" panose="020B0604020202020204" pitchFamily="34" charset="0"/>
                        </a:rPr>
                        <a:t>Initial development of analytical platform based on agreed-to data architecture</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9179793"/>
                  </a:ext>
                </a:extLst>
              </a:tr>
            </a:tbl>
          </a:graphicData>
        </a:graphic>
      </p:graphicFrame>
    </p:spTree>
    <p:extLst>
      <p:ext uri="{BB962C8B-B14F-4D97-AF65-F5344CB8AC3E}">
        <p14:creationId xmlns:p14="http://schemas.microsoft.com/office/powerpoint/2010/main" val="20707263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1CFFC6-0355-4661-9DD2-0D0C669DD686}"/>
              </a:ext>
            </a:extLst>
          </p:cNvPr>
          <p:cNvSpPr>
            <a:spLocks noGrp="1"/>
          </p:cNvSpPr>
          <p:nvPr>
            <p:ph type="title"/>
          </p:nvPr>
        </p:nvSpPr>
        <p:spPr>
          <a:xfrm>
            <a:off x="1055387" y="3049330"/>
            <a:ext cx="10515600" cy="759339"/>
          </a:xfrm>
        </p:spPr>
        <p:txBody>
          <a:bodyPr/>
          <a:lstStyle/>
          <a:p>
            <a:pPr algn="ctr"/>
            <a:r>
              <a:rPr lang="en-US" sz="4400" dirty="0">
                <a:solidFill>
                  <a:srgbClr val="1D2F68"/>
                </a:solidFill>
              </a:rPr>
              <a:t>Questions?</a:t>
            </a:r>
          </a:p>
        </p:txBody>
      </p:sp>
      <p:sp>
        <p:nvSpPr>
          <p:cNvPr id="2" name="Slide Number Placeholder 1">
            <a:extLst>
              <a:ext uri="{FF2B5EF4-FFF2-40B4-BE49-F238E27FC236}">
                <a16:creationId xmlns:a16="http://schemas.microsoft.com/office/drawing/2014/main" id="{65D1FC8C-8B08-4923-A016-B1DCB367BEC4}"/>
              </a:ext>
            </a:extLst>
          </p:cNvPr>
          <p:cNvSpPr>
            <a:spLocks noGrp="1"/>
          </p:cNvSpPr>
          <p:nvPr>
            <p:ph type="sldNum" sz="quarter" idx="4294967295"/>
          </p:nvPr>
        </p:nvSpPr>
        <p:spPr/>
        <p:txBody>
          <a:bodyPr/>
          <a:lstStyle/>
          <a:p>
            <a:fld id="{74438B1A-AF1B-4C8B-993E-1BADE62A2451}" type="slidenum">
              <a:rPr lang="en-US" smtClean="0"/>
              <a:pPr/>
              <a:t>16</a:t>
            </a:fld>
            <a:endParaRPr lang="en-US" dirty="0"/>
          </a:p>
        </p:txBody>
      </p:sp>
    </p:spTree>
    <p:extLst>
      <p:ext uri="{BB962C8B-B14F-4D97-AF65-F5344CB8AC3E}">
        <p14:creationId xmlns:p14="http://schemas.microsoft.com/office/powerpoint/2010/main" val="15528915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F9ED6-75A6-4BD4-B5DB-A4F7671433D1}"/>
              </a:ext>
            </a:extLst>
          </p:cNvPr>
          <p:cNvSpPr>
            <a:spLocks noGrp="1"/>
          </p:cNvSpPr>
          <p:nvPr>
            <p:ph type="ctrTitle"/>
          </p:nvPr>
        </p:nvSpPr>
        <p:spPr>
          <a:xfrm>
            <a:off x="1524000" y="3186545"/>
            <a:ext cx="9144000" cy="1741072"/>
          </a:xfrm>
        </p:spPr>
        <p:txBody>
          <a:bodyPr anchor="ctr"/>
          <a:lstStyle/>
          <a:p>
            <a:r>
              <a:rPr lang="en-US" sz="4400" dirty="0" smtClean="0">
                <a:solidFill>
                  <a:srgbClr val="1D2F68"/>
                </a:solidFill>
              </a:rPr>
              <a:t>TBO </a:t>
            </a:r>
            <a:br>
              <a:rPr lang="en-US" sz="4400" dirty="0" smtClean="0">
                <a:solidFill>
                  <a:srgbClr val="1D2F68"/>
                </a:solidFill>
              </a:rPr>
            </a:br>
            <a:r>
              <a:rPr lang="en-US" sz="4400" dirty="0" smtClean="0">
                <a:solidFill>
                  <a:srgbClr val="1D2F68"/>
                </a:solidFill>
              </a:rPr>
              <a:t>Decision Making </a:t>
            </a:r>
            <a:r>
              <a:rPr lang="en-US" sz="4400" dirty="0" smtClean="0">
                <a:solidFill>
                  <a:srgbClr val="1D2F68"/>
                </a:solidFill>
              </a:rPr>
              <a:t>and </a:t>
            </a:r>
            <a:r>
              <a:rPr lang="en-US" sz="4400" dirty="0" smtClean="0">
                <a:solidFill>
                  <a:srgbClr val="1D2F68"/>
                </a:solidFill>
              </a:rPr>
              <a:t>Data Flow</a:t>
            </a:r>
            <a:endParaRPr lang="en-US" sz="4400" b="0" i="1" dirty="0">
              <a:solidFill>
                <a:srgbClr val="1D2F68"/>
              </a:solidFill>
            </a:endParaRPr>
          </a:p>
        </p:txBody>
      </p:sp>
      <p:sp>
        <p:nvSpPr>
          <p:cNvPr id="5" name="Subtitle 2">
            <a:extLst>
              <a:ext uri="{FF2B5EF4-FFF2-40B4-BE49-F238E27FC236}">
                <a16:creationId xmlns:a16="http://schemas.microsoft.com/office/drawing/2014/main" id="{EFA402C7-A71A-394F-AC86-C364EBFEFF30}"/>
              </a:ext>
            </a:extLst>
          </p:cNvPr>
          <p:cNvSpPr>
            <a:spLocks noGrp="1"/>
          </p:cNvSpPr>
          <p:nvPr>
            <p:ph type="subTitle" idx="1"/>
          </p:nvPr>
        </p:nvSpPr>
        <p:spPr>
          <a:xfrm>
            <a:off x="1524000" y="4623952"/>
            <a:ext cx="9144000" cy="1998518"/>
          </a:xfrm>
        </p:spPr>
        <p:txBody>
          <a:bodyPr vert="horz" lIns="91440" tIns="45720" rIns="91440" bIns="45720" rtlCol="0">
            <a:noAutofit/>
          </a:bodyPr>
          <a:lstStyle/>
          <a:p>
            <a:r>
              <a:rPr lang="en-US" sz="2000" b="1" dirty="0"/>
              <a:t/>
            </a:r>
            <a:br>
              <a:rPr lang="en-US" sz="2000" b="1" dirty="0"/>
            </a:br>
            <a:r>
              <a:rPr lang="en-US" b="1" dirty="0" smtClean="0"/>
              <a:t>Wayne Hubbard, </a:t>
            </a:r>
            <a:r>
              <a:rPr lang="en-US" b="1" dirty="0"/>
              <a:t>Systems Operations Services</a:t>
            </a:r>
            <a:br>
              <a:rPr lang="en-US" b="1" dirty="0"/>
            </a:br>
            <a:r>
              <a:rPr lang="en-US" b="1" dirty="0" smtClean="0"/>
              <a:t>Matt Gammon, </a:t>
            </a:r>
            <a:r>
              <a:rPr lang="en-US" b="1" dirty="0"/>
              <a:t>National Air Traffic Controllers </a:t>
            </a:r>
            <a:r>
              <a:rPr lang="en-US" b="1" dirty="0" smtClean="0"/>
              <a:t>Association</a:t>
            </a:r>
            <a:br>
              <a:rPr lang="en-US" b="1" dirty="0" smtClean="0"/>
            </a:br>
            <a:r>
              <a:rPr lang="en-US" b="1" dirty="0" smtClean="0"/>
              <a:t>Doug Swol, </a:t>
            </a:r>
            <a:r>
              <a:rPr lang="en-US" b="1" dirty="0"/>
              <a:t>Program Management </a:t>
            </a:r>
            <a:r>
              <a:rPr lang="en-US" b="1" dirty="0" smtClean="0"/>
              <a:t>Organization</a:t>
            </a:r>
            <a:br>
              <a:rPr lang="en-US" b="1" dirty="0" smtClean="0"/>
            </a:br>
            <a:r>
              <a:rPr lang="en-US" b="1" dirty="0" smtClean="0"/>
              <a:t>Almira Ramadani, Air Traffic Services</a:t>
            </a:r>
            <a:endParaRPr lang="en-US" b="1" dirty="0"/>
          </a:p>
        </p:txBody>
      </p:sp>
    </p:spTree>
    <p:extLst>
      <p:ext uri="{BB962C8B-B14F-4D97-AF65-F5344CB8AC3E}">
        <p14:creationId xmlns:p14="http://schemas.microsoft.com/office/powerpoint/2010/main" val="30499408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6931" y="1111827"/>
            <a:ext cx="10515600" cy="4364182"/>
          </a:xfrm>
        </p:spPr>
        <p:txBody>
          <a:bodyPr vert="horz" lIns="91440" tIns="45720" rIns="91440" bIns="45720" rtlCol="0" anchor="ctr">
            <a:normAutofit/>
          </a:bodyPr>
          <a:lstStyle/>
          <a:p>
            <a:pPr>
              <a:spcBef>
                <a:spcPct val="0"/>
              </a:spcBef>
            </a:pPr>
            <a:r>
              <a:rPr lang="en-US" sz="6000" b="1" dirty="0" smtClean="0">
                <a:solidFill>
                  <a:schemeClr val="bg1"/>
                </a:solidFill>
                <a:ea typeface="+mj-ea"/>
              </a:rPr>
              <a:t>Interactive </a:t>
            </a:r>
          </a:p>
          <a:p>
            <a:pPr>
              <a:spcBef>
                <a:spcPct val="0"/>
              </a:spcBef>
            </a:pPr>
            <a:r>
              <a:rPr lang="en-US" sz="6000" b="1" dirty="0" smtClean="0">
                <a:solidFill>
                  <a:schemeClr val="bg1"/>
                </a:solidFill>
                <a:ea typeface="+mj-ea"/>
              </a:rPr>
              <a:t>Infographics</a:t>
            </a:r>
            <a:endParaRPr lang="en-US" sz="6000" b="1" dirty="0">
              <a:solidFill>
                <a:schemeClr val="bg1"/>
              </a:solidFill>
              <a:ea typeface="+mj-ea"/>
            </a:endParaRPr>
          </a:p>
        </p:txBody>
      </p:sp>
      <p:sp>
        <p:nvSpPr>
          <p:cNvPr id="2" name="Slide Number Placeholder 1">
            <a:extLst>
              <a:ext uri="{FF2B5EF4-FFF2-40B4-BE49-F238E27FC236}">
                <a16:creationId xmlns:a16="http://schemas.microsoft.com/office/drawing/2014/main" id="{65D1FC8C-8B08-4923-A016-B1DCB367BEC4}"/>
              </a:ext>
            </a:extLst>
          </p:cNvPr>
          <p:cNvSpPr>
            <a:spLocks noGrp="1"/>
          </p:cNvSpPr>
          <p:nvPr>
            <p:ph type="sldNum" sz="quarter" idx="4294967295"/>
          </p:nvPr>
        </p:nvSpPr>
        <p:spPr/>
        <p:txBody>
          <a:bodyPr/>
          <a:lstStyle/>
          <a:p>
            <a:fld id="{74438B1A-AF1B-4C8B-993E-1BADE62A2451}" type="slidenum">
              <a:rPr lang="en-US" smtClean="0"/>
              <a:pPr/>
              <a:t>18</a:t>
            </a:fld>
            <a:endParaRPr lang="en-US" dirty="0"/>
          </a:p>
        </p:txBody>
      </p:sp>
    </p:spTree>
    <p:extLst>
      <p:ext uri="{BB962C8B-B14F-4D97-AF65-F5344CB8AC3E}">
        <p14:creationId xmlns:p14="http://schemas.microsoft.com/office/powerpoint/2010/main" val="27831378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1CFFC6-0355-4661-9DD2-0D0C669DD686}"/>
              </a:ext>
            </a:extLst>
          </p:cNvPr>
          <p:cNvSpPr>
            <a:spLocks noGrp="1"/>
          </p:cNvSpPr>
          <p:nvPr>
            <p:ph type="title"/>
          </p:nvPr>
        </p:nvSpPr>
        <p:spPr>
          <a:xfrm>
            <a:off x="1055387" y="3049330"/>
            <a:ext cx="10515600" cy="759339"/>
          </a:xfrm>
        </p:spPr>
        <p:txBody>
          <a:bodyPr/>
          <a:lstStyle/>
          <a:p>
            <a:pPr algn="ctr"/>
            <a:r>
              <a:rPr lang="en-US" sz="4400" dirty="0">
                <a:solidFill>
                  <a:srgbClr val="1D2F68"/>
                </a:solidFill>
              </a:rPr>
              <a:t>Questions?</a:t>
            </a:r>
          </a:p>
        </p:txBody>
      </p:sp>
      <p:sp>
        <p:nvSpPr>
          <p:cNvPr id="2" name="Slide Number Placeholder 1">
            <a:extLst>
              <a:ext uri="{FF2B5EF4-FFF2-40B4-BE49-F238E27FC236}">
                <a16:creationId xmlns:a16="http://schemas.microsoft.com/office/drawing/2014/main" id="{65D1FC8C-8B08-4923-A016-B1DCB367BEC4}"/>
              </a:ext>
            </a:extLst>
          </p:cNvPr>
          <p:cNvSpPr>
            <a:spLocks noGrp="1"/>
          </p:cNvSpPr>
          <p:nvPr>
            <p:ph type="sldNum" sz="quarter" idx="4294967295"/>
          </p:nvPr>
        </p:nvSpPr>
        <p:spPr/>
        <p:txBody>
          <a:bodyPr/>
          <a:lstStyle/>
          <a:p>
            <a:fld id="{74438B1A-AF1B-4C8B-993E-1BADE62A2451}" type="slidenum">
              <a:rPr lang="en-US" smtClean="0"/>
              <a:pPr/>
              <a:t>19</a:t>
            </a:fld>
            <a:endParaRPr lang="en-US" dirty="0"/>
          </a:p>
        </p:txBody>
      </p:sp>
    </p:spTree>
    <p:extLst>
      <p:ext uri="{BB962C8B-B14F-4D97-AF65-F5344CB8AC3E}">
        <p14:creationId xmlns:p14="http://schemas.microsoft.com/office/powerpoint/2010/main" val="23518683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ED85-D04E-1242-A99C-6589EFFA94D3}"/>
              </a:ext>
            </a:extLst>
          </p:cNvPr>
          <p:cNvSpPr>
            <a:spLocks noGrp="1"/>
          </p:cNvSpPr>
          <p:nvPr>
            <p:ph type="title"/>
          </p:nvPr>
        </p:nvSpPr>
        <p:spPr/>
        <p:txBody>
          <a:bodyPr/>
          <a:lstStyle/>
          <a:p>
            <a:r>
              <a:rPr lang="en-US" dirty="0" smtClean="0"/>
              <a:t>Reminders</a:t>
            </a:r>
            <a:endParaRPr lang="en-US" dirty="0"/>
          </a:p>
        </p:txBody>
      </p:sp>
      <p:sp>
        <p:nvSpPr>
          <p:cNvPr id="3" name="Content Placeholder 2">
            <a:extLst>
              <a:ext uri="{FF2B5EF4-FFF2-40B4-BE49-F238E27FC236}">
                <a16:creationId xmlns:a16="http://schemas.microsoft.com/office/drawing/2014/main" id="{7C825552-D7B8-1F4B-B42F-ED80924261F1}"/>
              </a:ext>
            </a:extLst>
          </p:cNvPr>
          <p:cNvSpPr>
            <a:spLocks noGrp="1"/>
          </p:cNvSpPr>
          <p:nvPr>
            <p:ph idx="1"/>
          </p:nvPr>
        </p:nvSpPr>
        <p:spPr>
          <a:xfrm>
            <a:off x="673768" y="1491398"/>
            <a:ext cx="10539664" cy="1177412"/>
          </a:xfrm>
        </p:spPr>
        <p:txBody>
          <a:bodyPr>
            <a:normAutofit/>
          </a:bodyPr>
          <a:lstStyle/>
          <a:p>
            <a:pPr marL="0" indent="0" algn="ctr" fontAlgn="base">
              <a:buNone/>
            </a:pPr>
            <a:r>
              <a:rPr lang="en-US" sz="3200" b="1" dirty="0" smtClean="0"/>
              <a:t>TBO website: </a:t>
            </a:r>
            <a:r>
              <a:rPr lang="en-US" sz="3200" b="1" dirty="0">
                <a:hlinkClick r:id="rId3"/>
              </a:rPr>
              <a:t>https://www.faa.gov/air_traffic/technology/tbo</a:t>
            </a:r>
            <a:r>
              <a:rPr lang="en-US" sz="3200" b="1" dirty="0" smtClean="0">
                <a:hlinkClick r:id="rId3"/>
              </a:rPr>
              <a:t>/</a:t>
            </a:r>
            <a:r>
              <a:rPr lang="en-US" sz="3200" b="1" dirty="0" smtClean="0"/>
              <a:t> </a:t>
            </a:r>
            <a:r>
              <a:rPr lang="en-US" sz="3200" b="1" dirty="0"/>
              <a:t>  </a:t>
            </a:r>
          </a:p>
        </p:txBody>
      </p:sp>
      <p:grpSp>
        <p:nvGrpSpPr>
          <p:cNvPr id="8" name="Group 7">
            <a:extLst>
              <a:ext uri="{FF2B5EF4-FFF2-40B4-BE49-F238E27FC236}">
                <a16:creationId xmlns:a16="http://schemas.microsoft.com/office/drawing/2014/main" id="{71B5F511-1BDB-5446-9EF4-B82266D525EE}"/>
              </a:ext>
            </a:extLst>
          </p:cNvPr>
          <p:cNvGrpSpPr/>
          <p:nvPr/>
        </p:nvGrpSpPr>
        <p:grpSpPr>
          <a:xfrm>
            <a:off x="1130790" y="2835399"/>
            <a:ext cx="9796982" cy="3669328"/>
            <a:chOff x="1556818" y="2611712"/>
            <a:chExt cx="9796982" cy="3889100"/>
          </a:xfrm>
        </p:grpSpPr>
        <p:sp>
          <p:nvSpPr>
            <p:cNvPr id="5" name="Content Placeholder 2">
              <a:extLst>
                <a:ext uri="{FF2B5EF4-FFF2-40B4-BE49-F238E27FC236}">
                  <a16:creationId xmlns:a16="http://schemas.microsoft.com/office/drawing/2014/main" id="{1C88643D-F5A5-6C42-9228-A2BD50F81C4B}"/>
                </a:ext>
              </a:extLst>
            </p:cNvPr>
            <p:cNvSpPr txBox="1">
              <a:spLocks/>
            </p:cNvSpPr>
            <p:nvPr/>
          </p:nvSpPr>
          <p:spPr>
            <a:xfrm>
              <a:off x="2743200" y="2800349"/>
              <a:ext cx="8610600" cy="3700463"/>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rgbClr val="00B5EF"/>
                </a:buClr>
                <a:buFont typeface="Arial" panose="020B0604020202020204" pitchFamily="34" charset="0"/>
                <a:buChar char="•"/>
                <a:defRPr sz="2800" kern="1200">
                  <a:solidFill>
                    <a:srgbClr val="2336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5EF"/>
                </a:buClr>
                <a:buFont typeface="Arial" panose="020B0604020202020204" pitchFamily="34" charset="0"/>
                <a:buChar char="•"/>
                <a:defRPr sz="2400" kern="1200">
                  <a:solidFill>
                    <a:srgbClr val="2336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B5EF"/>
                </a:buClr>
                <a:buFont typeface="Arial" panose="020B0604020202020204" pitchFamily="34" charset="0"/>
                <a:buChar char="•"/>
                <a:defRPr sz="2000" kern="1200">
                  <a:solidFill>
                    <a:srgbClr val="2336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t>Please </a:t>
              </a:r>
              <a:r>
                <a:rPr lang="en-US" dirty="0" smtClean="0"/>
                <a:t>mute </a:t>
              </a:r>
              <a:r>
                <a:rPr lang="en-US" dirty="0"/>
                <a:t>your </a:t>
              </a:r>
              <a:r>
                <a:rPr lang="en-US" dirty="0" smtClean="0"/>
                <a:t>microphones</a:t>
              </a:r>
            </a:p>
            <a:p>
              <a:pPr marL="0" indent="0" fontAlgn="base">
                <a:buNone/>
              </a:pPr>
              <a:endParaRPr lang="en-US" dirty="0"/>
            </a:p>
            <a:p>
              <a:pPr fontAlgn="base"/>
              <a:r>
                <a:rPr lang="en-US" dirty="0" smtClean="0"/>
                <a:t>There </a:t>
              </a:r>
              <a:r>
                <a:rPr lang="en-US" dirty="0"/>
                <a:t>are multiple ways to ask a question: </a:t>
              </a:r>
            </a:p>
            <a:p>
              <a:pPr lvl="1" fontAlgn="base"/>
              <a:r>
                <a:rPr lang="en-US" dirty="0"/>
                <a:t>Submit your </a:t>
              </a:r>
              <a:r>
                <a:rPr lang="en-US" dirty="0" smtClean="0"/>
                <a:t>questions </a:t>
              </a:r>
              <a:r>
                <a:rPr lang="en-US" dirty="0"/>
                <a:t>via email </a:t>
              </a:r>
              <a:r>
                <a:rPr lang="en-US" u="sng" dirty="0">
                  <a:solidFill>
                    <a:srgbClr val="A545A2"/>
                  </a:solidFill>
                  <a:hlinkClick r:id="rId4"/>
                </a:rPr>
                <a:t>9-AJT-TBO@faa.gov</a:t>
              </a:r>
              <a:r>
                <a:rPr lang="en-US" u="sng" dirty="0">
                  <a:solidFill>
                    <a:srgbClr val="A545A2"/>
                  </a:solidFill>
                </a:rPr>
                <a:t> </a:t>
              </a:r>
              <a:r>
                <a:rPr lang="en-US" dirty="0">
                  <a:solidFill>
                    <a:srgbClr val="A545A2"/>
                  </a:solidFill>
                </a:rPr>
                <a:t> </a:t>
              </a:r>
            </a:p>
            <a:p>
              <a:pPr lvl="1" fontAlgn="base"/>
              <a:r>
                <a:rPr lang="en-US" dirty="0"/>
                <a:t>Submit your </a:t>
              </a:r>
              <a:r>
                <a:rPr lang="en-US" dirty="0" smtClean="0"/>
                <a:t>questions </a:t>
              </a:r>
              <a:r>
                <a:rPr lang="en-US" dirty="0"/>
                <a:t>via chat  </a:t>
              </a:r>
            </a:p>
            <a:p>
              <a:pPr lvl="1" fontAlgn="base"/>
              <a:r>
                <a:rPr lang="en-US" dirty="0"/>
                <a:t>Raise your hand to alert the moderator  </a:t>
              </a:r>
            </a:p>
          </p:txBody>
        </p:sp>
        <p:pic>
          <p:nvPicPr>
            <p:cNvPr id="6" name="Picture 5">
              <a:extLst>
                <a:ext uri="{FF2B5EF4-FFF2-40B4-BE49-F238E27FC236}">
                  <a16:creationId xmlns:a16="http://schemas.microsoft.com/office/drawing/2014/main" id="{DD8B29B3-E049-5E49-B304-D0101D297446}"/>
                </a:ext>
              </a:extLst>
            </p:cNvPr>
            <p:cNvPicPr>
              <a:picLocks noChangeAspect="1"/>
            </p:cNvPicPr>
            <p:nvPr/>
          </p:nvPicPr>
          <p:blipFill>
            <a:blip r:embed="rId5"/>
            <a:stretch>
              <a:fillRect/>
            </a:stretch>
          </p:blipFill>
          <p:spPr>
            <a:xfrm>
              <a:off x="1762995" y="2611712"/>
              <a:ext cx="681603" cy="902123"/>
            </a:xfrm>
            <a:prstGeom prst="rect">
              <a:avLst/>
            </a:prstGeom>
          </p:spPr>
        </p:pic>
        <p:pic>
          <p:nvPicPr>
            <p:cNvPr id="7" name="Picture 6">
              <a:extLst>
                <a:ext uri="{FF2B5EF4-FFF2-40B4-BE49-F238E27FC236}">
                  <a16:creationId xmlns:a16="http://schemas.microsoft.com/office/drawing/2014/main" id="{AB614C46-10DB-264E-9C32-7A886CBED283}"/>
                </a:ext>
              </a:extLst>
            </p:cNvPr>
            <p:cNvPicPr>
              <a:picLocks noChangeAspect="1"/>
            </p:cNvPicPr>
            <p:nvPr/>
          </p:nvPicPr>
          <p:blipFill>
            <a:blip r:embed="rId6"/>
            <a:stretch>
              <a:fillRect/>
            </a:stretch>
          </p:blipFill>
          <p:spPr>
            <a:xfrm>
              <a:off x="1556818" y="4193492"/>
              <a:ext cx="1093956" cy="1156468"/>
            </a:xfrm>
            <a:prstGeom prst="rect">
              <a:avLst/>
            </a:prstGeom>
          </p:spPr>
        </p:pic>
      </p:grpSp>
    </p:spTree>
    <p:extLst>
      <p:ext uri="{BB962C8B-B14F-4D97-AF65-F5344CB8AC3E}">
        <p14:creationId xmlns:p14="http://schemas.microsoft.com/office/powerpoint/2010/main" val="2609647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DFED3D-6E45-4EBA-A4DD-7070B2FD4ED5}"/>
              </a:ext>
            </a:extLst>
          </p:cNvPr>
          <p:cNvSpPr>
            <a:spLocks noGrp="1"/>
          </p:cNvSpPr>
          <p:nvPr>
            <p:ph type="title"/>
          </p:nvPr>
        </p:nvSpPr>
        <p:spPr>
          <a:xfrm>
            <a:off x="831850" y="758536"/>
            <a:ext cx="10515600" cy="5746173"/>
          </a:xfrm>
        </p:spPr>
        <p:txBody>
          <a:bodyPr>
            <a:normAutofit fontScale="90000"/>
          </a:bodyPr>
          <a:lstStyle/>
          <a:p>
            <a:r>
              <a:rPr lang="en-US" dirty="0" smtClean="0"/>
              <a:t/>
            </a:r>
            <a:br>
              <a:rPr lang="en-US" dirty="0" smtClean="0"/>
            </a:br>
            <a:r>
              <a:rPr lang="en-US" dirty="0" smtClean="0"/>
              <a:t>Wrap-up </a:t>
            </a:r>
            <a:r>
              <a:rPr lang="en-US" dirty="0"/>
              <a:t>and </a:t>
            </a:r>
            <a:r>
              <a:rPr lang="en-US" dirty="0" smtClean="0"/>
              <a:t>Questions</a:t>
            </a:r>
            <a:br>
              <a:rPr lang="en-US" dirty="0" smtClean="0"/>
            </a:br>
            <a:r>
              <a:rPr lang="en-US" dirty="0" smtClean="0"/>
              <a:t/>
            </a:r>
            <a:br>
              <a:rPr lang="en-US" dirty="0" smtClean="0"/>
            </a:br>
            <a:r>
              <a:rPr lang="en-US" dirty="0"/>
              <a:t/>
            </a:r>
            <a:br>
              <a:rPr lang="en-US" dirty="0"/>
            </a:br>
            <a:r>
              <a:rPr lang="en-US" dirty="0" smtClean="0"/>
              <a:t/>
            </a:r>
            <a:br>
              <a:rPr lang="en-US" dirty="0" smtClean="0"/>
            </a:br>
            <a:r>
              <a:rPr lang="en-US" sz="3600" dirty="0" smtClean="0"/>
              <a:t>https</a:t>
            </a:r>
            <a:r>
              <a:rPr lang="en-US" sz="3600" dirty="0"/>
              <a:t>://www.faa.gov/air_traffic/technology/tbo</a:t>
            </a:r>
            <a:r>
              <a:rPr lang="en-US" sz="3600" dirty="0" smtClean="0"/>
              <a:t>/</a:t>
            </a:r>
            <a:br>
              <a:rPr lang="en-US" sz="3600" dirty="0" smtClean="0"/>
            </a:br>
            <a:r>
              <a:rPr lang="en-US" sz="3600" dirty="0"/>
              <a:t/>
            </a:r>
            <a:br>
              <a:rPr lang="en-US" sz="3600" dirty="0"/>
            </a:br>
            <a:r>
              <a:rPr lang="en-US" sz="3600" u="sng" dirty="0"/>
              <a:t>9-AJT-TBO@faa.gov</a:t>
            </a:r>
            <a:r>
              <a:rPr lang="en-US" sz="7200" dirty="0"/>
              <a:t/>
            </a:r>
            <a:br>
              <a:rPr lang="en-US" sz="7200" dirty="0"/>
            </a:br>
            <a:endParaRPr lang="en-US" dirty="0"/>
          </a:p>
        </p:txBody>
      </p:sp>
    </p:spTree>
    <p:extLst>
      <p:ext uri="{BB962C8B-B14F-4D97-AF65-F5344CB8AC3E}">
        <p14:creationId xmlns:p14="http://schemas.microsoft.com/office/powerpoint/2010/main" val="800127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E7D24A8-8682-474D-A512-A5F083F9F194}"/>
              </a:ext>
            </a:extLst>
          </p:cNvPr>
          <p:cNvSpPr/>
          <p:nvPr/>
        </p:nvSpPr>
        <p:spPr>
          <a:xfrm rot="16200000">
            <a:off x="796901" y="2429045"/>
            <a:ext cx="2608094" cy="2432125"/>
          </a:xfrm>
          <a:prstGeom prst="rect">
            <a:avLst/>
          </a:prstGeom>
          <a:solidFill>
            <a:srgbClr val="00B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F830CDB-7813-E940-859E-DF6920B3B9C5}"/>
              </a:ext>
            </a:extLst>
          </p:cNvPr>
          <p:cNvSpPr/>
          <p:nvPr/>
        </p:nvSpPr>
        <p:spPr>
          <a:xfrm rot="16200000">
            <a:off x="3418044" y="2429045"/>
            <a:ext cx="2608094" cy="2432125"/>
          </a:xfrm>
          <a:prstGeom prst="rect">
            <a:avLst/>
          </a:prstGeom>
          <a:solidFill>
            <a:srgbClr val="16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89902A0-9EAC-1442-AD0E-3812897D7287}"/>
              </a:ext>
            </a:extLst>
          </p:cNvPr>
          <p:cNvSpPr/>
          <p:nvPr/>
        </p:nvSpPr>
        <p:spPr>
          <a:xfrm rot="16200000">
            <a:off x="7321511" y="1127781"/>
            <a:ext cx="2608094" cy="5034651"/>
          </a:xfrm>
          <a:prstGeom prst="rect">
            <a:avLst/>
          </a:prstGeom>
          <a:gradFill flip="none" rotWithShape="1">
            <a:gsLst>
              <a:gs pos="0">
                <a:srgbClr val="A545A2"/>
              </a:gs>
              <a:gs pos="100000">
                <a:srgbClr val="23367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C98D06-8C66-4CD3-9613-3F857EDB0F6A}"/>
              </a:ext>
            </a:extLst>
          </p:cNvPr>
          <p:cNvSpPr>
            <a:spLocks noGrp="1"/>
          </p:cNvSpPr>
          <p:nvPr>
            <p:ph type="title"/>
          </p:nvPr>
        </p:nvSpPr>
        <p:spPr/>
        <p:txBody>
          <a:bodyPr/>
          <a:lstStyle/>
          <a:p>
            <a:r>
              <a:rPr lang="en-US" dirty="0"/>
              <a:t>TBO Evolution</a:t>
            </a:r>
          </a:p>
        </p:txBody>
      </p:sp>
      <p:sp>
        <p:nvSpPr>
          <p:cNvPr id="14" name="Rectangle 13">
            <a:extLst>
              <a:ext uri="{FF2B5EF4-FFF2-40B4-BE49-F238E27FC236}">
                <a16:creationId xmlns:a16="http://schemas.microsoft.com/office/drawing/2014/main" id="{FB73D739-1810-4D3D-A80B-BBFFF553207A}"/>
              </a:ext>
            </a:extLst>
          </p:cNvPr>
          <p:cNvSpPr/>
          <p:nvPr/>
        </p:nvSpPr>
        <p:spPr>
          <a:xfrm>
            <a:off x="888122" y="2483461"/>
            <a:ext cx="2432125" cy="23950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200" b="1" dirty="0">
                <a:solidFill>
                  <a:schemeClr val="bg1"/>
                </a:solidFill>
              </a:rPr>
              <a:t>En Route &amp; Terminal Automation </a:t>
            </a:r>
          </a:p>
          <a:p>
            <a:pPr marL="285750" indent="-285750">
              <a:buFont typeface="Wingdings" panose="05000000000000000000" pitchFamily="2" charset="2"/>
              <a:buChar char="ü"/>
            </a:pPr>
            <a:r>
              <a:rPr lang="en-US" sz="1200" b="1" dirty="0">
                <a:solidFill>
                  <a:schemeClr val="bg1"/>
                </a:solidFill>
              </a:rPr>
              <a:t>TBFM</a:t>
            </a:r>
          </a:p>
          <a:p>
            <a:pPr marL="285750" indent="-285750">
              <a:buFont typeface="Wingdings" panose="05000000000000000000" pitchFamily="2" charset="2"/>
              <a:buChar char="ü"/>
            </a:pPr>
            <a:r>
              <a:rPr lang="en-US" sz="1200" b="1" dirty="0">
                <a:solidFill>
                  <a:schemeClr val="bg1"/>
                </a:solidFill>
              </a:rPr>
              <a:t>TFMS</a:t>
            </a:r>
          </a:p>
          <a:p>
            <a:pPr marL="285750" indent="-285750">
              <a:buFont typeface="Wingdings" panose="05000000000000000000" pitchFamily="2" charset="2"/>
              <a:buChar char="ü"/>
            </a:pPr>
            <a:r>
              <a:rPr lang="en-US" sz="1200" b="1" dirty="0">
                <a:solidFill>
                  <a:schemeClr val="bg1"/>
                </a:solidFill>
              </a:rPr>
              <a:t>SWIM</a:t>
            </a:r>
          </a:p>
          <a:p>
            <a:pPr marL="285750" indent="-285750">
              <a:buFont typeface="Wingdings" panose="05000000000000000000" pitchFamily="2" charset="2"/>
              <a:buChar char="ü"/>
            </a:pPr>
            <a:r>
              <a:rPr lang="en-US" sz="1200" b="1" dirty="0">
                <a:solidFill>
                  <a:schemeClr val="bg1"/>
                </a:solidFill>
              </a:rPr>
              <a:t>AIMM</a:t>
            </a:r>
          </a:p>
          <a:p>
            <a:pPr marL="285750" indent="-285750">
              <a:buFont typeface="Wingdings" panose="05000000000000000000" pitchFamily="2" charset="2"/>
              <a:buChar char="ü"/>
            </a:pPr>
            <a:r>
              <a:rPr lang="en-US" sz="1200" b="1" dirty="0">
                <a:solidFill>
                  <a:schemeClr val="bg1"/>
                </a:solidFill>
              </a:rPr>
              <a:t>Data Communications</a:t>
            </a:r>
          </a:p>
          <a:p>
            <a:pPr marL="285750" indent="-285750">
              <a:buFont typeface="Wingdings" panose="05000000000000000000" pitchFamily="2" charset="2"/>
              <a:buChar char="ü"/>
            </a:pPr>
            <a:r>
              <a:rPr lang="en-US" sz="1200" b="1" dirty="0">
                <a:solidFill>
                  <a:schemeClr val="bg1"/>
                </a:solidFill>
              </a:rPr>
              <a:t>ADS-B</a:t>
            </a:r>
          </a:p>
          <a:p>
            <a:pPr marL="285750" indent="-285750">
              <a:buFont typeface="Wingdings" panose="05000000000000000000" pitchFamily="2" charset="2"/>
              <a:buChar char="ü"/>
            </a:pPr>
            <a:r>
              <a:rPr lang="en-US" sz="1200" b="1" dirty="0">
                <a:solidFill>
                  <a:schemeClr val="bg1"/>
                </a:solidFill>
              </a:rPr>
              <a:t>PBN/Metroplex</a:t>
            </a:r>
          </a:p>
          <a:p>
            <a:pPr marL="285750" indent="-285750">
              <a:buFont typeface="Courier New" panose="02070309020205020404" pitchFamily="49" charset="0"/>
              <a:buChar char="o"/>
            </a:pPr>
            <a:r>
              <a:rPr lang="en-US" sz="1200" b="1" dirty="0" smtClean="0">
                <a:solidFill>
                  <a:schemeClr val="bg1"/>
                </a:solidFill>
                <a:sym typeface="Wingdings" panose="05000000000000000000" pitchFamily="2" charset="2"/>
              </a:rPr>
              <a:t>CSS-Wx/NWP</a:t>
            </a:r>
          </a:p>
          <a:p>
            <a:pPr marL="285750" indent="-285750">
              <a:buFont typeface="Courier New" panose="02070309020205020404" pitchFamily="49" charset="0"/>
              <a:buChar char="o"/>
            </a:pPr>
            <a:r>
              <a:rPr lang="en-US" sz="1200" b="1" dirty="0" smtClean="0">
                <a:solidFill>
                  <a:schemeClr val="bg1"/>
                </a:solidFill>
                <a:sym typeface="Wingdings" panose="05000000000000000000" pitchFamily="2" charset="2"/>
              </a:rPr>
              <a:t>TFDM</a:t>
            </a:r>
            <a:endParaRPr lang="en-US" sz="1200" b="1" dirty="0">
              <a:solidFill>
                <a:schemeClr val="bg1"/>
              </a:solidFill>
            </a:endParaRPr>
          </a:p>
        </p:txBody>
      </p:sp>
      <p:sp>
        <p:nvSpPr>
          <p:cNvPr id="15" name="Rectangle 14">
            <a:extLst>
              <a:ext uri="{FF2B5EF4-FFF2-40B4-BE49-F238E27FC236}">
                <a16:creationId xmlns:a16="http://schemas.microsoft.com/office/drawing/2014/main" id="{031FEF75-799E-4365-AFCB-2C0C32B72F7A}"/>
              </a:ext>
            </a:extLst>
          </p:cNvPr>
          <p:cNvSpPr/>
          <p:nvPr/>
        </p:nvSpPr>
        <p:spPr>
          <a:xfrm>
            <a:off x="3506027" y="2449999"/>
            <a:ext cx="2589995" cy="242852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200" b="1" dirty="0">
                <a:solidFill>
                  <a:schemeClr val="bg1"/>
                </a:solidFill>
              </a:rPr>
              <a:t>Arrival Metering</a:t>
            </a:r>
          </a:p>
          <a:p>
            <a:pPr marL="285750" indent="-285750">
              <a:buFont typeface="Wingdings" panose="05000000000000000000" pitchFamily="2" charset="2"/>
              <a:buChar char="ü"/>
            </a:pPr>
            <a:r>
              <a:rPr lang="en-US" sz="1200" b="1" dirty="0">
                <a:solidFill>
                  <a:schemeClr val="bg1"/>
                </a:solidFill>
              </a:rPr>
              <a:t>Extended Metering</a:t>
            </a:r>
          </a:p>
          <a:p>
            <a:pPr marL="285750" indent="-285750">
              <a:buFont typeface="Wingdings" panose="05000000000000000000" pitchFamily="2" charset="2"/>
              <a:buChar char="ü"/>
            </a:pPr>
            <a:r>
              <a:rPr lang="en-US" sz="1200" b="1" dirty="0">
                <a:solidFill>
                  <a:schemeClr val="bg1"/>
                </a:solidFill>
              </a:rPr>
              <a:t>RNAV </a:t>
            </a:r>
            <a:r>
              <a:rPr lang="en-US" sz="1200" b="1" dirty="0" smtClean="0">
                <a:solidFill>
                  <a:schemeClr val="bg1"/>
                </a:solidFill>
              </a:rPr>
              <a:t>STARS and SIDs</a:t>
            </a:r>
            <a:endParaRPr lang="en-US" sz="1200" b="1" dirty="0">
              <a:solidFill>
                <a:schemeClr val="bg1"/>
              </a:solidFill>
            </a:endParaRPr>
          </a:p>
          <a:p>
            <a:pPr marL="285750" indent="-285750">
              <a:buFont typeface="Wingdings" panose="05000000000000000000" pitchFamily="2" charset="2"/>
              <a:buChar char="ü"/>
            </a:pPr>
            <a:r>
              <a:rPr lang="en-US" sz="1200" b="1" dirty="0">
                <a:solidFill>
                  <a:schemeClr val="bg1"/>
                </a:solidFill>
              </a:rPr>
              <a:t>RNP/RNP with RF</a:t>
            </a:r>
          </a:p>
          <a:p>
            <a:pPr marL="285750" indent="-285750">
              <a:buFont typeface="Wingdings" panose="05000000000000000000" pitchFamily="2" charset="2"/>
              <a:buChar char="ü"/>
            </a:pPr>
            <a:r>
              <a:rPr lang="en-US" sz="1200" b="1" dirty="0">
                <a:solidFill>
                  <a:schemeClr val="bg1"/>
                </a:solidFill>
              </a:rPr>
              <a:t>Established on RNP</a:t>
            </a:r>
          </a:p>
          <a:p>
            <a:pPr marL="285750" indent="-285750">
              <a:buFont typeface="Wingdings" panose="05000000000000000000" pitchFamily="2" charset="2"/>
              <a:buChar char="ü"/>
            </a:pPr>
            <a:r>
              <a:rPr lang="en-US" sz="1200" b="1" dirty="0" smtClean="0">
                <a:solidFill>
                  <a:schemeClr val="bg1"/>
                </a:solidFill>
              </a:rPr>
              <a:t>Time </a:t>
            </a:r>
            <a:r>
              <a:rPr lang="en-US" sz="1200" b="1" dirty="0">
                <a:solidFill>
                  <a:schemeClr val="bg1"/>
                </a:solidFill>
              </a:rPr>
              <a:t>based Dep Management </a:t>
            </a:r>
          </a:p>
          <a:p>
            <a:pPr marL="285750" indent="-285750">
              <a:buFont typeface="Wingdings" panose="05000000000000000000" pitchFamily="2" charset="2"/>
              <a:buChar char="ü"/>
            </a:pPr>
            <a:r>
              <a:rPr lang="en-US" sz="1200" b="1" dirty="0" smtClean="0">
                <a:solidFill>
                  <a:schemeClr val="bg1"/>
                </a:solidFill>
              </a:rPr>
              <a:t>Dep Clearances and Initial En Route Services via </a:t>
            </a:r>
            <a:r>
              <a:rPr lang="en-US" sz="1200" b="1" dirty="0">
                <a:solidFill>
                  <a:schemeClr val="bg1"/>
                </a:solidFill>
              </a:rPr>
              <a:t>Data </a:t>
            </a:r>
            <a:r>
              <a:rPr lang="en-US" sz="1200" b="1" dirty="0" smtClean="0">
                <a:solidFill>
                  <a:schemeClr val="bg1"/>
                </a:solidFill>
              </a:rPr>
              <a:t>Comm</a:t>
            </a:r>
            <a:endParaRPr lang="en-US" sz="1200" b="1" dirty="0">
              <a:solidFill>
                <a:schemeClr val="bg1"/>
              </a:solidFill>
            </a:endParaRPr>
          </a:p>
          <a:p>
            <a:pPr marL="285750" indent="-285750">
              <a:buFont typeface="Wingdings" panose="05000000000000000000" pitchFamily="2" charset="2"/>
              <a:buChar char="ü"/>
            </a:pPr>
            <a:r>
              <a:rPr lang="en-US" sz="1200" b="1" dirty="0" smtClean="0">
                <a:solidFill>
                  <a:schemeClr val="bg1"/>
                </a:solidFill>
              </a:rPr>
              <a:t>Airborne Reroutes</a:t>
            </a:r>
          </a:p>
          <a:p>
            <a:pPr marL="285750" indent="-285750">
              <a:buFont typeface="Wingdings" panose="05000000000000000000" pitchFamily="2" charset="2"/>
              <a:buChar char="ü"/>
            </a:pPr>
            <a:r>
              <a:rPr lang="en-US" sz="1200" b="1" dirty="0" smtClean="0">
                <a:solidFill>
                  <a:schemeClr val="bg1"/>
                </a:solidFill>
              </a:rPr>
              <a:t>Pre-Departure Reroutes</a:t>
            </a:r>
          </a:p>
          <a:p>
            <a:pPr marL="285750" indent="-285750">
              <a:buFont typeface="Wingdings" panose="05000000000000000000" pitchFamily="2" charset="2"/>
              <a:buChar char="ü"/>
            </a:pPr>
            <a:r>
              <a:rPr lang="en-US" sz="1200" b="1" dirty="0" smtClean="0">
                <a:solidFill>
                  <a:schemeClr val="bg1"/>
                </a:solidFill>
              </a:rPr>
              <a:t>CTOP</a:t>
            </a:r>
            <a:endParaRPr lang="en-US" sz="1200" b="1" dirty="0">
              <a:solidFill>
                <a:schemeClr val="bg1"/>
              </a:solidFill>
            </a:endParaRPr>
          </a:p>
          <a:p>
            <a:pPr marL="285750" indent="-285750">
              <a:buFont typeface="Courier New" panose="02070309020205020404" pitchFamily="49" charset="0"/>
              <a:buChar char="o"/>
            </a:pPr>
            <a:r>
              <a:rPr lang="en-US" sz="1200" b="1" dirty="0">
                <a:solidFill>
                  <a:schemeClr val="bg1"/>
                </a:solidFill>
              </a:rPr>
              <a:t>Terminal Metering</a:t>
            </a:r>
          </a:p>
          <a:p>
            <a:pPr marL="285750" indent="-285750">
              <a:buFont typeface="Courier New" panose="02070309020205020404" pitchFamily="49" charset="0"/>
              <a:buChar char="o"/>
            </a:pPr>
            <a:r>
              <a:rPr lang="en-US" sz="1200" b="1" dirty="0">
                <a:solidFill>
                  <a:schemeClr val="bg1"/>
                </a:solidFill>
              </a:rPr>
              <a:t>Automated </a:t>
            </a:r>
            <a:r>
              <a:rPr lang="en-US" sz="1200" b="1" dirty="0" smtClean="0">
                <a:solidFill>
                  <a:schemeClr val="bg1"/>
                </a:solidFill>
              </a:rPr>
              <a:t>Surface </a:t>
            </a:r>
            <a:r>
              <a:rPr lang="en-US" sz="1200" b="1" dirty="0" err="1" smtClean="0">
                <a:solidFill>
                  <a:schemeClr val="bg1"/>
                </a:solidFill>
              </a:rPr>
              <a:t>Mngt</a:t>
            </a:r>
            <a:endParaRPr lang="en-US" sz="1200" b="1" dirty="0">
              <a:solidFill>
                <a:schemeClr val="bg1"/>
              </a:solidFill>
            </a:endParaRPr>
          </a:p>
        </p:txBody>
      </p:sp>
      <p:sp>
        <p:nvSpPr>
          <p:cNvPr id="16" name="Rectangle 15">
            <a:extLst>
              <a:ext uri="{FF2B5EF4-FFF2-40B4-BE49-F238E27FC236}">
                <a16:creationId xmlns:a16="http://schemas.microsoft.com/office/drawing/2014/main" id="{E4337CD8-98E8-4CFC-9DAC-C26DB0A4C4F6}"/>
              </a:ext>
            </a:extLst>
          </p:cNvPr>
          <p:cNvSpPr/>
          <p:nvPr/>
        </p:nvSpPr>
        <p:spPr>
          <a:xfrm>
            <a:off x="6096024" y="2483461"/>
            <a:ext cx="2655251" cy="23950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v"/>
            </a:pPr>
            <a:r>
              <a:rPr lang="en-US" sz="1200" b="1" dirty="0">
                <a:solidFill>
                  <a:schemeClr val="bg1"/>
                </a:solidFill>
              </a:rPr>
              <a:t>Improved Dep Planning</a:t>
            </a:r>
          </a:p>
          <a:p>
            <a:pPr marL="285750" indent="-285750">
              <a:buFont typeface="Wingdings" panose="05000000000000000000" pitchFamily="2" charset="2"/>
              <a:buChar char="v"/>
            </a:pPr>
            <a:r>
              <a:rPr lang="en-US" sz="1200" b="1" dirty="0">
                <a:solidFill>
                  <a:schemeClr val="bg1"/>
                </a:solidFill>
              </a:rPr>
              <a:t>Path Stretch</a:t>
            </a:r>
          </a:p>
          <a:p>
            <a:pPr marL="285750" lvl="0" indent="-285750">
              <a:buFont typeface="Wingdings" panose="05000000000000000000" pitchFamily="2" charset="2"/>
              <a:buChar char="v"/>
            </a:pPr>
            <a:r>
              <a:rPr lang="en-US" sz="1200" b="1" dirty="0">
                <a:solidFill>
                  <a:prstClr val="white"/>
                </a:solidFill>
              </a:rPr>
              <a:t>Enhanced Time-Based Arrival Metering</a:t>
            </a:r>
          </a:p>
          <a:p>
            <a:pPr marL="285750" lvl="0" indent="-285750">
              <a:buFont typeface="Wingdings" panose="05000000000000000000" pitchFamily="2" charset="2"/>
              <a:buChar char="v"/>
            </a:pPr>
            <a:r>
              <a:rPr lang="en-US" sz="1200" b="1" dirty="0">
                <a:solidFill>
                  <a:prstClr val="white"/>
                </a:solidFill>
              </a:rPr>
              <a:t>Improved Metering in Off-Nominal Conditions</a:t>
            </a:r>
          </a:p>
          <a:p>
            <a:pPr marL="285750" indent="-285750">
              <a:buFont typeface="Wingdings" panose="05000000000000000000" pitchFamily="2" charset="2"/>
              <a:buChar char="v"/>
            </a:pPr>
            <a:r>
              <a:rPr lang="en-US" sz="1200" b="1" dirty="0">
                <a:solidFill>
                  <a:prstClr val="white"/>
                </a:solidFill>
              </a:rPr>
              <a:t>Improved Departure Operations Using Mobile Applications</a:t>
            </a:r>
          </a:p>
          <a:p>
            <a:pPr marL="285750" indent="-285750">
              <a:buFont typeface="Wingdings" panose="05000000000000000000" pitchFamily="2" charset="2"/>
              <a:buChar char="v"/>
            </a:pPr>
            <a:r>
              <a:rPr lang="en-US" sz="1200" b="1" dirty="0"/>
              <a:t>Improved Strategic Flow Management</a:t>
            </a:r>
            <a:endParaRPr lang="en-US" sz="1200" b="1" dirty="0">
              <a:solidFill>
                <a:prstClr val="white"/>
              </a:solidFill>
            </a:endParaRPr>
          </a:p>
        </p:txBody>
      </p:sp>
      <p:sp>
        <p:nvSpPr>
          <p:cNvPr id="17" name="Rectangle 16">
            <a:extLst>
              <a:ext uri="{FF2B5EF4-FFF2-40B4-BE49-F238E27FC236}">
                <a16:creationId xmlns:a16="http://schemas.microsoft.com/office/drawing/2014/main" id="{19289872-A64D-4F67-ABE9-5D2535F57681}"/>
              </a:ext>
            </a:extLst>
          </p:cNvPr>
          <p:cNvSpPr/>
          <p:nvPr/>
        </p:nvSpPr>
        <p:spPr>
          <a:xfrm>
            <a:off x="8710757" y="2483462"/>
            <a:ext cx="2432125" cy="23950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v"/>
            </a:pPr>
            <a:r>
              <a:rPr lang="en-US" sz="1200" b="1" dirty="0">
                <a:solidFill>
                  <a:prstClr val="white"/>
                </a:solidFill>
              </a:rPr>
              <a:t>Multiple Airport Route Separation</a:t>
            </a:r>
            <a:endParaRPr lang="en-US" sz="1200" b="1" dirty="0">
              <a:solidFill>
                <a:srgbClr val="FFC000"/>
              </a:solidFill>
            </a:endParaRPr>
          </a:p>
          <a:p>
            <a:pPr marL="285750" indent="-285750">
              <a:buFont typeface="Wingdings" panose="05000000000000000000" pitchFamily="2" charset="2"/>
              <a:buChar char="v"/>
            </a:pPr>
            <a:r>
              <a:rPr lang="en-US" sz="1200" b="1" dirty="0"/>
              <a:t>Improved Strategic Flight Planning</a:t>
            </a:r>
          </a:p>
          <a:p>
            <a:pPr marL="285750" indent="-285750">
              <a:buFont typeface="Wingdings" panose="05000000000000000000" pitchFamily="2" charset="2"/>
              <a:buChar char="v"/>
            </a:pPr>
            <a:r>
              <a:rPr lang="en-US" sz="1200" b="1" dirty="0">
                <a:solidFill>
                  <a:schemeClr val="bg1"/>
                </a:solidFill>
              </a:rPr>
              <a:t>Airborne Flight Negotiation</a:t>
            </a:r>
          </a:p>
          <a:p>
            <a:pPr marL="285750" indent="-285750">
              <a:buFont typeface="Wingdings" panose="05000000000000000000" pitchFamily="2" charset="2"/>
              <a:buChar char="v"/>
            </a:pPr>
            <a:r>
              <a:rPr lang="en-US" sz="1200" b="1" dirty="0"/>
              <a:t>ADS-B In enabled spacing applications</a:t>
            </a:r>
          </a:p>
          <a:p>
            <a:pPr marL="285750" indent="-285750">
              <a:buFont typeface="Wingdings" panose="05000000000000000000" pitchFamily="2" charset="2"/>
              <a:buChar char="v"/>
            </a:pPr>
            <a:r>
              <a:rPr lang="en-US" sz="1200" b="1" dirty="0"/>
              <a:t>Dynamic Wake Separation</a:t>
            </a:r>
          </a:p>
          <a:p>
            <a:pPr marL="285750" indent="-285750">
              <a:buFont typeface="Wingdings" panose="05000000000000000000" pitchFamily="2" charset="2"/>
              <a:buChar char="v"/>
            </a:pPr>
            <a:r>
              <a:rPr lang="en-US" sz="1200" b="1" dirty="0"/>
              <a:t>Dynamic RNP</a:t>
            </a:r>
          </a:p>
          <a:p>
            <a:pPr marL="285750" indent="-285750">
              <a:buFont typeface="Wingdings" panose="05000000000000000000" pitchFamily="2" charset="2"/>
              <a:buChar char="v"/>
            </a:pPr>
            <a:r>
              <a:rPr lang="en-US" sz="1200" b="1" dirty="0"/>
              <a:t>4D Trajectory Management</a:t>
            </a:r>
          </a:p>
          <a:p>
            <a:pPr algn="ctr"/>
            <a:endParaRPr lang="en-US" sz="12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83AFBE6-64B4-004D-A3BE-AAD40A7300D2}"/>
              </a:ext>
            </a:extLst>
          </p:cNvPr>
          <p:cNvSpPr/>
          <p:nvPr/>
        </p:nvSpPr>
        <p:spPr>
          <a:xfrm>
            <a:off x="673968" y="2247014"/>
            <a:ext cx="10692063" cy="123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A6A2EF5-DB72-8A44-A0FA-2E3C76E37E22}"/>
              </a:ext>
            </a:extLst>
          </p:cNvPr>
          <p:cNvSpPr/>
          <p:nvPr/>
        </p:nvSpPr>
        <p:spPr>
          <a:xfrm>
            <a:off x="673968" y="4978183"/>
            <a:ext cx="10692063" cy="123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ingle Corner Rectangle 10">
            <a:extLst>
              <a:ext uri="{FF2B5EF4-FFF2-40B4-BE49-F238E27FC236}">
                <a16:creationId xmlns:a16="http://schemas.microsoft.com/office/drawing/2014/main" id="{2F8C5105-B6FA-154F-965F-D701A108B6B7}"/>
              </a:ext>
            </a:extLst>
          </p:cNvPr>
          <p:cNvSpPr/>
          <p:nvPr/>
        </p:nvSpPr>
        <p:spPr>
          <a:xfrm rot="16200000">
            <a:off x="1766376" y="690365"/>
            <a:ext cx="669141" cy="2432125"/>
          </a:xfrm>
          <a:prstGeom prst="round1Rect">
            <a:avLst/>
          </a:prstGeom>
          <a:solidFill>
            <a:srgbClr val="00B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Single Corner Rectangle 25">
            <a:extLst>
              <a:ext uri="{FF2B5EF4-FFF2-40B4-BE49-F238E27FC236}">
                <a16:creationId xmlns:a16="http://schemas.microsoft.com/office/drawing/2014/main" id="{BE11EA3A-716E-8C46-B104-DA1C902BBF3B}"/>
              </a:ext>
            </a:extLst>
          </p:cNvPr>
          <p:cNvSpPr/>
          <p:nvPr/>
        </p:nvSpPr>
        <p:spPr>
          <a:xfrm rot="16200000">
            <a:off x="4387519" y="690365"/>
            <a:ext cx="669141" cy="2432125"/>
          </a:xfrm>
          <a:prstGeom prst="round1Rect">
            <a:avLst/>
          </a:prstGeom>
          <a:solidFill>
            <a:srgbClr val="16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 Single Corner Rectangle 26">
            <a:extLst>
              <a:ext uri="{FF2B5EF4-FFF2-40B4-BE49-F238E27FC236}">
                <a16:creationId xmlns:a16="http://schemas.microsoft.com/office/drawing/2014/main" id="{6A0BFC56-68F8-3B49-BAD6-E64F9CA1FC0A}"/>
              </a:ext>
            </a:extLst>
          </p:cNvPr>
          <p:cNvSpPr/>
          <p:nvPr/>
        </p:nvSpPr>
        <p:spPr>
          <a:xfrm rot="16200000">
            <a:off x="8290986" y="-610898"/>
            <a:ext cx="669141" cy="5034651"/>
          </a:xfrm>
          <a:prstGeom prst="round1Rect">
            <a:avLst/>
          </a:prstGeom>
          <a:gradFill flip="none" rotWithShape="1">
            <a:gsLst>
              <a:gs pos="0">
                <a:srgbClr val="A545A2"/>
              </a:gs>
              <a:gs pos="100000">
                <a:srgbClr val="23367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 Single Corner Rectangle 30">
            <a:extLst>
              <a:ext uri="{FF2B5EF4-FFF2-40B4-BE49-F238E27FC236}">
                <a16:creationId xmlns:a16="http://schemas.microsoft.com/office/drawing/2014/main" id="{522373A6-F2AC-1944-BEA2-5B31297A31E6}"/>
              </a:ext>
            </a:extLst>
          </p:cNvPr>
          <p:cNvSpPr/>
          <p:nvPr/>
        </p:nvSpPr>
        <p:spPr>
          <a:xfrm rot="5400000">
            <a:off x="1658977" y="4296230"/>
            <a:ext cx="908400" cy="2432125"/>
          </a:xfrm>
          <a:prstGeom prst="round1Rect">
            <a:avLst/>
          </a:prstGeom>
          <a:solidFill>
            <a:srgbClr val="00B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 Single Corner Rectangle 31">
            <a:extLst>
              <a:ext uri="{FF2B5EF4-FFF2-40B4-BE49-F238E27FC236}">
                <a16:creationId xmlns:a16="http://schemas.microsoft.com/office/drawing/2014/main" id="{830B7E8B-39B9-B740-A814-85290312BEE9}"/>
              </a:ext>
            </a:extLst>
          </p:cNvPr>
          <p:cNvSpPr/>
          <p:nvPr/>
        </p:nvSpPr>
        <p:spPr>
          <a:xfrm rot="5400000">
            <a:off x="4280120" y="4296230"/>
            <a:ext cx="908400" cy="2432125"/>
          </a:xfrm>
          <a:prstGeom prst="round1Rect">
            <a:avLst/>
          </a:prstGeom>
          <a:solidFill>
            <a:srgbClr val="16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 Single Corner Rectangle 32">
            <a:extLst>
              <a:ext uri="{FF2B5EF4-FFF2-40B4-BE49-F238E27FC236}">
                <a16:creationId xmlns:a16="http://schemas.microsoft.com/office/drawing/2014/main" id="{805F1989-5E41-3B43-A183-E1F2297BDA20}"/>
              </a:ext>
            </a:extLst>
          </p:cNvPr>
          <p:cNvSpPr/>
          <p:nvPr/>
        </p:nvSpPr>
        <p:spPr>
          <a:xfrm rot="5400000">
            <a:off x="8183587" y="2994966"/>
            <a:ext cx="908400" cy="5034651"/>
          </a:xfrm>
          <a:prstGeom prst="round1Rect">
            <a:avLst/>
          </a:prstGeom>
          <a:gradFill flip="none" rotWithShape="1">
            <a:gsLst>
              <a:gs pos="100000">
                <a:srgbClr val="A545A2"/>
              </a:gs>
              <a:gs pos="0">
                <a:srgbClr val="23367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A15783E-1E9E-461E-8189-B4DA0BE36741}"/>
              </a:ext>
            </a:extLst>
          </p:cNvPr>
          <p:cNvSpPr/>
          <p:nvPr/>
        </p:nvSpPr>
        <p:spPr>
          <a:xfrm>
            <a:off x="888122" y="5019429"/>
            <a:ext cx="2432125" cy="103048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82B0"/>
              </a:buClr>
              <a:buSzPct val="75000"/>
              <a:buFontTx/>
              <a:buNone/>
              <a:tabLst>
                <a:tab pos="1087438" algn="ctr"/>
              </a:tabLst>
              <a:defRPr/>
            </a:pPr>
            <a:r>
              <a:rPr lang="en-US" sz="1200" b="1" dirty="0">
                <a:latin typeface="Arial" panose="020B0604020202020204" pitchFamily="34" charset="0"/>
                <a:cs typeface="Arial" panose="020B0604020202020204" pitchFamily="34" charset="0"/>
              </a:rPr>
              <a:t>Common Framework for Collaboration, Operations, </a:t>
            </a:r>
            <a:br>
              <a:rPr lang="en-US" sz="1200" b="1"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and Performance Based Navigation</a:t>
            </a:r>
          </a:p>
        </p:txBody>
      </p:sp>
      <p:sp>
        <p:nvSpPr>
          <p:cNvPr id="20" name="Rectangle 19">
            <a:extLst>
              <a:ext uri="{FF2B5EF4-FFF2-40B4-BE49-F238E27FC236}">
                <a16:creationId xmlns:a16="http://schemas.microsoft.com/office/drawing/2014/main" id="{E98C0D78-62DA-4399-8DFD-593D76390993}"/>
              </a:ext>
            </a:extLst>
          </p:cNvPr>
          <p:cNvSpPr/>
          <p:nvPr/>
        </p:nvSpPr>
        <p:spPr>
          <a:xfrm>
            <a:off x="3506027" y="5019429"/>
            <a:ext cx="2432125" cy="103048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Capabilities for integrated arrival and departure operations</a:t>
            </a:r>
          </a:p>
        </p:txBody>
      </p:sp>
      <p:sp>
        <p:nvSpPr>
          <p:cNvPr id="21" name="Rectangle 20">
            <a:extLst>
              <a:ext uri="{FF2B5EF4-FFF2-40B4-BE49-F238E27FC236}">
                <a16:creationId xmlns:a16="http://schemas.microsoft.com/office/drawing/2014/main" id="{EBEE2180-2281-4AC6-9386-086CF26C554B}"/>
              </a:ext>
            </a:extLst>
          </p:cNvPr>
          <p:cNvSpPr/>
          <p:nvPr/>
        </p:nvSpPr>
        <p:spPr>
          <a:xfrm>
            <a:off x="6083793" y="5019429"/>
            <a:ext cx="5046858" cy="103048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Integrated Automation Capabilities for </a:t>
            </a:r>
            <a:r>
              <a:rPr lang="en-US" sz="1400" b="1" dirty="0" smtClean="0">
                <a:latin typeface="Arial" panose="020B0604020202020204" pitchFamily="34" charset="0"/>
                <a:cs typeface="Arial" panose="020B0604020202020204" pitchFamily="34" charset="0"/>
              </a:rPr>
              <a:t/>
            </a:r>
            <a:br>
              <a:rPr lang="en-US" sz="1400" b="1" dirty="0" smtClean="0">
                <a:latin typeface="Arial" panose="020B0604020202020204" pitchFamily="34" charset="0"/>
                <a:cs typeface="Arial" panose="020B0604020202020204" pitchFamily="34" charset="0"/>
              </a:rPr>
            </a:br>
            <a:r>
              <a:rPr lang="en-US" sz="1400" b="1" dirty="0" smtClean="0">
                <a:latin typeface="Arial" panose="020B0604020202020204" pitchFamily="34" charset="0"/>
                <a:cs typeface="Arial" panose="020B0604020202020204" pitchFamily="34" charset="0"/>
              </a:rPr>
              <a:t>Advanced Trajectory Management, </a:t>
            </a:r>
            <a:br>
              <a:rPr lang="en-US" sz="1400" b="1" dirty="0" smtClean="0">
                <a:latin typeface="Arial" panose="020B0604020202020204" pitchFamily="34" charset="0"/>
                <a:cs typeface="Arial" panose="020B0604020202020204" pitchFamily="34" charset="0"/>
              </a:rPr>
            </a:br>
            <a:r>
              <a:rPr lang="en-US" sz="1400" b="1" dirty="0" smtClean="0">
                <a:latin typeface="Arial" panose="020B0604020202020204" pitchFamily="34" charset="0"/>
                <a:cs typeface="Arial" panose="020B0604020202020204" pitchFamily="34" charset="0"/>
              </a:rPr>
              <a:t>and Individual </a:t>
            </a:r>
            <a:r>
              <a:rPr lang="en-US" sz="1400" b="1" dirty="0">
                <a:latin typeface="Arial" panose="020B0604020202020204" pitchFamily="34" charset="0"/>
                <a:cs typeface="Arial" panose="020B0604020202020204" pitchFamily="34" charset="0"/>
              </a:rPr>
              <a:t>Aircraft </a:t>
            </a:r>
            <a:r>
              <a:rPr lang="en-US" sz="1400" b="1" dirty="0" smtClean="0">
                <a:latin typeface="Arial" panose="020B0604020202020204" pitchFamily="34" charset="0"/>
                <a:cs typeface="Arial" panose="020B0604020202020204" pitchFamily="34" charset="0"/>
              </a:rPr>
              <a:t>Solutions</a:t>
            </a:r>
            <a:endParaRPr lang="en-US" sz="1400" b="1" dirty="0">
              <a:latin typeface="Arial" panose="020B0604020202020204" pitchFamily="34" charset="0"/>
              <a:cs typeface="Arial" panose="020B0604020202020204" pitchFamily="34" charset="0"/>
            </a:endParaRPr>
          </a:p>
        </p:txBody>
      </p:sp>
      <p:sp>
        <p:nvSpPr>
          <p:cNvPr id="4" name="Rectangle: Top Corners Rounded 3">
            <a:extLst>
              <a:ext uri="{FF2B5EF4-FFF2-40B4-BE49-F238E27FC236}">
                <a16:creationId xmlns:a16="http://schemas.microsoft.com/office/drawing/2014/main" id="{E19E8E3F-6FEA-4365-A0EA-3EF54A983304}"/>
              </a:ext>
            </a:extLst>
          </p:cNvPr>
          <p:cNvSpPr/>
          <p:nvPr/>
        </p:nvSpPr>
        <p:spPr>
          <a:xfrm>
            <a:off x="888122" y="1557250"/>
            <a:ext cx="2432125" cy="677732"/>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Infrastructure</a:t>
            </a:r>
          </a:p>
        </p:txBody>
      </p:sp>
      <p:sp>
        <p:nvSpPr>
          <p:cNvPr id="5" name="Rectangle: Top Corners Rounded 4">
            <a:extLst>
              <a:ext uri="{FF2B5EF4-FFF2-40B4-BE49-F238E27FC236}">
                <a16:creationId xmlns:a16="http://schemas.microsoft.com/office/drawing/2014/main" id="{505092E9-35A5-404E-AF53-435DD0A39988}"/>
              </a:ext>
            </a:extLst>
          </p:cNvPr>
          <p:cNvSpPr/>
          <p:nvPr/>
        </p:nvSpPr>
        <p:spPr>
          <a:xfrm>
            <a:off x="3506027" y="1557250"/>
            <a:ext cx="2432125" cy="677732"/>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Initial</a:t>
            </a:r>
          </a:p>
        </p:txBody>
      </p:sp>
      <p:sp>
        <p:nvSpPr>
          <p:cNvPr id="8" name="Rectangle: Top Corners Rounded 7">
            <a:extLst>
              <a:ext uri="{FF2B5EF4-FFF2-40B4-BE49-F238E27FC236}">
                <a16:creationId xmlns:a16="http://schemas.microsoft.com/office/drawing/2014/main" id="{D50AFA32-72A9-4FBF-A9E7-24D7DFAE52DC}"/>
              </a:ext>
            </a:extLst>
          </p:cNvPr>
          <p:cNvSpPr/>
          <p:nvPr/>
        </p:nvSpPr>
        <p:spPr>
          <a:xfrm>
            <a:off x="6096024" y="1557250"/>
            <a:ext cx="4965206" cy="677732"/>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Full and Dynamic</a:t>
            </a:r>
          </a:p>
        </p:txBody>
      </p:sp>
      <p:sp>
        <p:nvSpPr>
          <p:cNvPr id="29" name="TextBox 28">
            <a:extLst>
              <a:ext uri="{FF2B5EF4-FFF2-40B4-BE49-F238E27FC236}">
                <a16:creationId xmlns:a16="http://schemas.microsoft.com/office/drawing/2014/main" id="{E138B189-A995-4D7D-9716-1A97CC8F3D14}"/>
              </a:ext>
            </a:extLst>
          </p:cNvPr>
          <p:cNvSpPr txBox="1"/>
          <p:nvPr/>
        </p:nvSpPr>
        <p:spPr>
          <a:xfrm>
            <a:off x="129977" y="5966493"/>
            <a:ext cx="2457360" cy="868954"/>
          </a:xfrm>
          <a:prstGeom prst="rect">
            <a:avLst/>
          </a:prstGeom>
          <a:solidFill>
            <a:schemeClr val="bg1"/>
          </a:solidFill>
        </p:spPr>
        <p:txBody>
          <a:bodyPr wrap="square" rtlCol="0">
            <a:noAutofit/>
          </a:bodyPr>
          <a:lstStyle/>
          <a:p>
            <a:pPr marL="285750" indent="-285750">
              <a:buFont typeface="Wingdings" panose="05000000000000000000" pitchFamily="2" charset="2"/>
              <a:buChar char="ü"/>
            </a:pPr>
            <a:r>
              <a:rPr lang="en-US" sz="1200" b="1" dirty="0" smtClean="0">
                <a:solidFill>
                  <a:srgbClr val="1688C9"/>
                </a:solidFill>
                <a:sym typeface="Wingdings" panose="05000000000000000000" pitchFamily="2" charset="2"/>
              </a:rPr>
              <a:t>Operationally </a:t>
            </a:r>
            <a:r>
              <a:rPr lang="en-US" sz="1200" b="1" dirty="0">
                <a:solidFill>
                  <a:srgbClr val="1688C9"/>
                </a:solidFill>
                <a:sym typeface="Wingdings" panose="05000000000000000000" pitchFamily="2" charset="2"/>
              </a:rPr>
              <a:t>Available </a:t>
            </a:r>
            <a:r>
              <a:rPr lang="en-US" sz="1200" b="1" dirty="0" smtClean="0">
                <a:solidFill>
                  <a:srgbClr val="1688C9"/>
                </a:solidFill>
                <a:sym typeface="Wingdings" panose="05000000000000000000" pitchFamily="2" charset="2"/>
              </a:rPr>
              <a:t>in </a:t>
            </a:r>
            <a:r>
              <a:rPr lang="en-US" sz="1200" b="1" dirty="0">
                <a:solidFill>
                  <a:srgbClr val="1688C9"/>
                </a:solidFill>
                <a:sym typeface="Wingdings" panose="05000000000000000000" pitchFamily="2" charset="2"/>
              </a:rPr>
              <a:t>at least one </a:t>
            </a:r>
            <a:r>
              <a:rPr lang="en-US" sz="1200" b="1" dirty="0" smtClean="0">
                <a:solidFill>
                  <a:srgbClr val="1688C9"/>
                </a:solidFill>
                <a:sym typeface="Wingdings" panose="05000000000000000000" pitchFamily="2" charset="2"/>
              </a:rPr>
              <a:t>location</a:t>
            </a:r>
          </a:p>
          <a:p>
            <a:pPr marL="285750" indent="-285750">
              <a:buFont typeface="Courier New" panose="02070309020205020404" pitchFamily="49" charset="0"/>
              <a:buChar char="o"/>
            </a:pPr>
            <a:r>
              <a:rPr lang="en-US" sz="1200" b="1" dirty="0">
                <a:solidFill>
                  <a:srgbClr val="1688C9"/>
                </a:solidFill>
                <a:sym typeface="Wingdings" panose="05000000000000000000" pitchFamily="2" charset="2"/>
              </a:rPr>
              <a:t>In Acquisition</a:t>
            </a:r>
          </a:p>
          <a:p>
            <a:pPr marL="285750" indent="-285750">
              <a:buFont typeface="Wingdings" panose="05000000000000000000" pitchFamily="2" charset="2"/>
              <a:buChar char="v"/>
            </a:pPr>
            <a:r>
              <a:rPr lang="en-US" sz="1200" b="1" dirty="0">
                <a:solidFill>
                  <a:srgbClr val="1688C9"/>
                </a:solidFill>
                <a:sym typeface="Wingdings" panose="05000000000000000000" pitchFamily="2" charset="2"/>
              </a:rPr>
              <a:t>Planned or In Research</a:t>
            </a:r>
            <a:endParaRPr lang="en-US" sz="1200" b="1" dirty="0">
              <a:solidFill>
                <a:srgbClr val="1688C9"/>
              </a:solidFill>
            </a:endParaRPr>
          </a:p>
        </p:txBody>
      </p:sp>
      <p:sp>
        <p:nvSpPr>
          <p:cNvPr id="25" name="TextBox 24">
            <a:extLst>
              <a:ext uri="{FF2B5EF4-FFF2-40B4-BE49-F238E27FC236}">
                <a16:creationId xmlns:a16="http://schemas.microsoft.com/office/drawing/2014/main" id="{79A0425C-1053-4F28-B465-CBBCF861799B}"/>
              </a:ext>
            </a:extLst>
          </p:cNvPr>
          <p:cNvSpPr txBox="1">
            <a:spLocks noChangeAspect="1"/>
          </p:cNvSpPr>
          <p:nvPr/>
        </p:nvSpPr>
        <p:spPr>
          <a:xfrm>
            <a:off x="2965840" y="6005154"/>
            <a:ext cx="9226159" cy="852846"/>
          </a:xfrm>
          <a:prstGeom prst="rect">
            <a:avLst/>
          </a:prstGeom>
          <a:solidFill>
            <a:schemeClr val="bg1"/>
          </a:solidFill>
          <a:ln w="3175">
            <a:noFill/>
          </a:ln>
        </p:spPr>
        <p:txBody>
          <a:bodyPr wrap="square" rtlCol="0" anchor="ctr">
            <a:noAutofit/>
          </a:bodyPr>
          <a:lstStyle/>
          <a:p>
            <a:r>
              <a:rPr lang="en-US" sz="1200" b="1" dirty="0">
                <a:solidFill>
                  <a:srgbClr val="1688C9"/>
                </a:solidFill>
              </a:rPr>
              <a:t>Note:  Implementation timeframes are in flux due to COVID impacts.  Deployment decisions on future capabilities will depend on research results, shortfalls that remain after initial implementation and other constraints such as budget, workforce training and sustainment needs.</a:t>
            </a:r>
          </a:p>
        </p:txBody>
      </p:sp>
      <p:sp>
        <p:nvSpPr>
          <p:cNvPr id="3" name="Arrow: Right 2">
            <a:extLst>
              <a:ext uri="{FF2B5EF4-FFF2-40B4-BE49-F238E27FC236}">
                <a16:creationId xmlns:a16="http://schemas.microsoft.com/office/drawing/2014/main" id="{850DC106-11F2-4171-A38A-850FC3D57D48}"/>
              </a:ext>
            </a:extLst>
          </p:cNvPr>
          <p:cNvSpPr/>
          <p:nvPr/>
        </p:nvSpPr>
        <p:spPr>
          <a:xfrm>
            <a:off x="884884" y="978491"/>
            <a:ext cx="10270230" cy="562028"/>
          </a:xfrm>
          <a:prstGeom prst="rightArrow">
            <a:avLst>
              <a:gd name="adj1" fmla="val 50000"/>
              <a:gd name="adj2" fmla="val 155383"/>
            </a:avLst>
          </a:prstGeom>
          <a:solidFill>
            <a:srgbClr val="16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688C9"/>
              </a:solidFill>
            </a:endParaRPr>
          </a:p>
        </p:txBody>
      </p:sp>
      <p:sp>
        <p:nvSpPr>
          <p:cNvPr id="12" name="TextBox 11">
            <a:extLst>
              <a:ext uri="{FF2B5EF4-FFF2-40B4-BE49-F238E27FC236}">
                <a16:creationId xmlns:a16="http://schemas.microsoft.com/office/drawing/2014/main" id="{A870F575-9E46-E949-8ABF-CD984F31E5EC}"/>
              </a:ext>
            </a:extLst>
          </p:cNvPr>
          <p:cNvSpPr txBox="1"/>
          <p:nvPr/>
        </p:nvSpPr>
        <p:spPr>
          <a:xfrm>
            <a:off x="3938321" y="1092747"/>
            <a:ext cx="1999831" cy="338554"/>
          </a:xfrm>
          <a:prstGeom prst="rect">
            <a:avLst/>
          </a:prstGeom>
          <a:noFill/>
        </p:spPr>
        <p:txBody>
          <a:bodyPr wrap="square" rtlCol="0">
            <a:spAutoFit/>
          </a:bodyPr>
          <a:lstStyle/>
          <a:p>
            <a:r>
              <a:rPr lang="en-US" sz="1600" b="1" dirty="0" smtClean="0">
                <a:solidFill>
                  <a:srgbClr val="233670"/>
                </a:solidFill>
              </a:rPr>
              <a:t>(We </a:t>
            </a:r>
            <a:r>
              <a:rPr lang="en-US" sz="1600" b="1" dirty="0">
                <a:solidFill>
                  <a:srgbClr val="233670"/>
                </a:solidFill>
              </a:rPr>
              <a:t>are </a:t>
            </a:r>
            <a:r>
              <a:rPr lang="en-US" sz="1600" b="1" dirty="0" smtClean="0">
                <a:solidFill>
                  <a:srgbClr val="233670"/>
                </a:solidFill>
              </a:rPr>
              <a:t>Here)</a:t>
            </a:r>
            <a:endParaRPr lang="en-US" sz="1600" b="1" dirty="0">
              <a:solidFill>
                <a:srgbClr val="233670"/>
              </a:solidFill>
            </a:endParaRPr>
          </a:p>
        </p:txBody>
      </p:sp>
    </p:spTree>
    <p:extLst>
      <p:ext uri="{BB962C8B-B14F-4D97-AF65-F5344CB8AC3E}">
        <p14:creationId xmlns:p14="http://schemas.microsoft.com/office/powerpoint/2010/main" val="1498707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B335BA-4CC8-4B71-825A-E4A2CB1C2FF7}"/>
              </a:ext>
            </a:extLst>
          </p:cNvPr>
          <p:cNvSpPr>
            <a:spLocks noGrp="1"/>
          </p:cNvSpPr>
          <p:nvPr>
            <p:ph type="title"/>
          </p:nvPr>
        </p:nvSpPr>
        <p:spPr/>
        <p:txBody>
          <a:bodyPr>
            <a:normAutofit/>
          </a:bodyPr>
          <a:lstStyle/>
          <a:p>
            <a:r>
              <a:rPr lang="en-US" dirty="0"/>
              <a:t>Dan </a:t>
            </a:r>
            <a:r>
              <a:rPr lang="en-US" dirty="0" smtClean="0"/>
              <a:t>Murphy</a:t>
            </a:r>
            <a:r>
              <a:rPr lang="en-US" dirty="0"/>
              <a:t/>
            </a:r>
            <a:br>
              <a:rPr lang="en-US" dirty="0"/>
            </a:br>
            <a:endParaRPr lang="en-US" sz="4800" dirty="0"/>
          </a:p>
        </p:txBody>
      </p:sp>
      <p:sp>
        <p:nvSpPr>
          <p:cNvPr id="5" name="Text Placeholder 4">
            <a:extLst>
              <a:ext uri="{FF2B5EF4-FFF2-40B4-BE49-F238E27FC236}">
                <a16:creationId xmlns:a16="http://schemas.microsoft.com/office/drawing/2014/main" id="{D9999331-E378-4371-BE51-50D5868370E3}"/>
              </a:ext>
            </a:extLst>
          </p:cNvPr>
          <p:cNvSpPr>
            <a:spLocks noGrp="1"/>
          </p:cNvSpPr>
          <p:nvPr>
            <p:ph type="body" idx="1"/>
          </p:nvPr>
        </p:nvSpPr>
        <p:spPr/>
        <p:txBody>
          <a:bodyPr>
            <a:normAutofit/>
          </a:bodyPr>
          <a:lstStyle/>
          <a:p>
            <a:r>
              <a:rPr lang="en-US" sz="4800" b="1" dirty="0"/>
              <a:t>Systems Operations </a:t>
            </a:r>
            <a:r>
              <a:rPr lang="en-US" sz="4800" b="1" dirty="0" smtClean="0"/>
              <a:t>Services</a:t>
            </a:r>
            <a:endParaRPr lang="en-US" sz="4800" b="1" dirty="0"/>
          </a:p>
        </p:txBody>
      </p:sp>
    </p:spTree>
    <p:extLst>
      <p:ext uri="{BB962C8B-B14F-4D97-AF65-F5344CB8AC3E}">
        <p14:creationId xmlns:p14="http://schemas.microsoft.com/office/powerpoint/2010/main" val="1274771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B335BA-4CC8-4B71-825A-E4A2CB1C2FF7}"/>
              </a:ext>
            </a:extLst>
          </p:cNvPr>
          <p:cNvSpPr>
            <a:spLocks noGrp="1"/>
          </p:cNvSpPr>
          <p:nvPr>
            <p:ph type="title"/>
          </p:nvPr>
        </p:nvSpPr>
        <p:spPr/>
        <p:txBody>
          <a:bodyPr>
            <a:normAutofit/>
          </a:bodyPr>
          <a:lstStyle/>
          <a:p>
            <a:r>
              <a:rPr lang="en-US" dirty="0"/>
              <a:t>Jeff </a:t>
            </a:r>
            <a:r>
              <a:rPr lang="en-US" dirty="0" smtClean="0"/>
              <a:t>Woods</a:t>
            </a:r>
            <a:endParaRPr lang="en-US" sz="4800" dirty="0"/>
          </a:p>
        </p:txBody>
      </p:sp>
      <p:sp>
        <p:nvSpPr>
          <p:cNvPr id="5" name="Text Placeholder 4">
            <a:extLst>
              <a:ext uri="{FF2B5EF4-FFF2-40B4-BE49-F238E27FC236}">
                <a16:creationId xmlns:a16="http://schemas.microsoft.com/office/drawing/2014/main" id="{D9999331-E378-4371-BE51-50D5868370E3}"/>
              </a:ext>
            </a:extLst>
          </p:cNvPr>
          <p:cNvSpPr>
            <a:spLocks noGrp="1"/>
          </p:cNvSpPr>
          <p:nvPr>
            <p:ph type="body" idx="1"/>
          </p:nvPr>
        </p:nvSpPr>
        <p:spPr/>
        <p:txBody>
          <a:bodyPr>
            <a:normAutofit/>
          </a:bodyPr>
          <a:lstStyle/>
          <a:p>
            <a:r>
              <a:rPr lang="en-US" sz="4800" b="1" dirty="0"/>
              <a:t>National Air Traffic </a:t>
            </a:r>
            <a:r>
              <a:rPr lang="en-US" sz="4800" b="1" dirty="0" smtClean="0"/>
              <a:t/>
            </a:r>
            <a:br>
              <a:rPr lang="en-US" sz="4800" b="1" dirty="0" smtClean="0"/>
            </a:br>
            <a:r>
              <a:rPr lang="en-US" sz="4800" b="1" dirty="0" smtClean="0"/>
              <a:t>Controllers Association</a:t>
            </a:r>
            <a:endParaRPr lang="en-US" sz="4800" b="1" dirty="0"/>
          </a:p>
        </p:txBody>
      </p:sp>
    </p:spTree>
    <p:extLst>
      <p:ext uri="{BB962C8B-B14F-4D97-AF65-F5344CB8AC3E}">
        <p14:creationId xmlns:p14="http://schemas.microsoft.com/office/powerpoint/2010/main" val="3733809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F9ED6-75A6-4BD4-B5DB-A4F7671433D1}"/>
              </a:ext>
            </a:extLst>
          </p:cNvPr>
          <p:cNvSpPr>
            <a:spLocks noGrp="1"/>
          </p:cNvSpPr>
          <p:nvPr>
            <p:ph type="ctrTitle"/>
          </p:nvPr>
        </p:nvSpPr>
        <p:spPr/>
        <p:txBody>
          <a:bodyPr anchor="ctr"/>
          <a:lstStyle/>
          <a:p>
            <a:r>
              <a:rPr lang="en-US" sz="4400" dirty="0" smtClean="0">
                <a:solidFill>
                  <a:srgbClr val="1D2F68"/>
                </a:solidFill>
              </a:rPr>
              <a:t>TBO Status Update and Plans</a:t>
            </a:r>
            <a:endParaRPr lang="en-US" sz="4400" b="0" i="1" dirty="0">
              <a:solidFill>
                <a:srgbClr val="1D2F68"/>
              </a:solidFill>
            </a:endParaRPr>
          </a:p>
        </p:txBody>
      </p:sp>
      <p:sp>
        <p:nvSpPr>
          <p:cNvPr id="5" name="Subtitle 2">
            <a:extLst>
              <a:ext uri="{FF2B5EF4-FFF2-40B4-BE49-F238E27FC236}">
                <a16:creationId xmlns:a16="http://schemas.microsoft.com/office/drawing/2014/main" id="{EFA402C7-A71A-394F-AC86-C364EBFEFF30}"/>
              </a:ext>
            </a:extLst>
          </p:cNvPr>
          <p:cNvSpPr>
            <a:spLocks noGrp="1"/>
          </p:cNvSpPr>
          <p:nvPr>
            <p:ph type="subTitle" idx="1"/>
          </p:nvPr>
        </p:nvSpPr>
        <p:spPr>
          <a:xfrm>
            <a:off x="1524000" y="4846321"/>
            <a:ext cx="9144000" cy="1270274"/>
          </a:xfrm>
        </p:spPr>
        <p:txBody>
          <a:bodyPr vert="horz" lIns="91440" tIns="45720" rIns="91440" bIns="45720" rtlCol="0">
            <a:noAutofit/>
          </a:bodyPr>
          <a:lstStyle/>
          <a:p>
            <a:r>
              <a:rPr lang="en-US" sz="2000" b="1" dirty="0"/>
              <a:t/>
            </a:r>
            <a:br>
              <a:rPr lang="en-US" sz="2000" b="1" dirty="0"/>
            </a:br>
            <a:r>
              <a:rPr lang="en-US" b="1" dirty="0"/>
              <a:t>Wendy O’Connor, Air Traffic Services</a:t>
            </a:r>
            <a:br>
              <a:rPr lang="en-US" b="1" dirty="0"/>
            </a:br>
            <a:r>
              <a:rPr lang="en-US" b="1" dirty="0"/>
              <a:t>Phil Hargarten, National Air Traffic Controllers Association</a:t>
            </a:r>
          </a:p>
        </p:txBody>
      </p:sp>
    </p:spTree>
    <p:extLst>
      <p:ext uri="{BB962C8B-B14F-4D97-AF65-F5344CB8AC3E}">
        <p14:creationId xmlns:p14="http://schemas.microsoft.com/office/powerpoint/2010/main" val="2913694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D46CD-A340-BE49-ADDE-5E048E23DDB1}"/>
              </a:ext>
            </a:extLst>
          </p:cNvPr>
          <p:cNvSpPr>
            <a:spLocks noGrp="1"/>
          </p:cNvSpPr>
          <p:nvPr>
            <p:ph type="title"/>
          </p:nvPr>
        </p:nvSpPr>
        <p:spPr>
          <a:xfrm>
            <a:off x="1466353" y="136525"/>
            <a:ext cx="10054968" cy="759339"/>
          </a:xfrm>
        </p:spPr>
        <p:txBody>
          <a:bodyPr>
            <a:normAutofit/>
          </a:bodyPr>
          <a:lstStyle/>
          <a:p>
            <a:r>
              <a:rPr lang="en-US" sz="3200" dirty="0"/>
              <a:t>TBO </a:t>
            </a:r>
            <a:r>
              <a:rPr lang="en-US" dirty="0"/>
              <a:t>Overview</a:t>
            </a:r>
            <a:endParaRPr lang="en-US" sz="3200" dirty="0"/>
          </a:p>
        </p:txBody>
      </p:sp>
      <p:sp>
        <p:nvSpPr>
          <p:cNvPr id="18" name="TextBox 17">
            <a:extLst>
              <a:ext uri="{FF2B5EF4-FFF2-40B4-BE49-F238E27FC236}">
                <a16:creationId xmlns:a16="http://schemas.microsoft.com/office/drawing/2014/main" id="{084C14C3-4063-FE4B-B80C-99EB7DF593B8}"/>
              </a:ext>
            </a:extLst>
          </p:cNvPr>
          <p:cNvSpPr txBox="1"/>
          <p:nvPr/>
        </p:nvSpPr>
        <p:spPr bwMode="auto">
          <a:xfrm>
            <a:off x="8815889" y="3512002"/>
            <a:ext cx="270543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Enabling</a:t>
            </a:r>
            <a:r>
              <a:rPr kumimoji="0" lang="en-US" sz="1800" b="1" i="0" u="none" strike="noStrike" kern="1200" cap="none" spc="0" normalizeH="0" noProof="0" dirty="0">
                <a:ln>
                  <a:noFill/>
                </a:ln>
                <a:solidFill>
                  <a:srgbClr val="00B0F0"/>
                </a:solidFill>
                <a:effectLst/>
                <a:uLnTx/>
                <a:uFillTx/>
                <a:latin typeface="Arial" panose="020B0604020202020204" pitchFamily="34" charset="0"/>
                <a:cs typeface="Arial" panose="020B0604020202020204" pitchFamily="34" charset="0"/>
              </a:rPr>
              <a:t> Technologies</a:t>
            </a:r>
            <a:endParaRPr kumimoji="0" lang="en-US" sz="18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588B0471-A8A6-6E44-BF38-C0756C97D0AE}"/>
              </a:ext>
            </a:extLst>
          </p:cNvPr>
          <p:cNvCxnSpPr>
            <a:cxnSpLocks/>
          </p:cNvCxnSpPr>
          <p:nvPr/>
        </p:nvCxnSpPr>
        <p:spPr>
          <a:xfrm>
            <a:off x="4080009" y="2531833"/>
            <a:ext cx="0" cy="3777831"/>
          </a:xfrm>
          <a:prstGeom prst="line">
            <a:avLst/>
          </a:prstGeom>
          <a:ln w="28575">
            <a:solidFill>
              <a:srgbClr val="A545A2"/>
            </a:solidFill>
          </a:ln>
        </p:spPr>
        <p:style>
          <a:lnRef idx="3">
            <a:schemeClr val="accent1"/>
          </a:lnRef>
          <a:fillRef idx="0">
            <a:schemeClr val="accent1"/>
          </a:fillRef>
          <a:effectRef idx="2">
            <a:schemeClr val="accent1"/>
          </a:effectRef>
          <a:fontRef idx="minor">
            <a:schemeClr val="tx1"/>
          </a:fontRef>
        </p:style>
      </p:cxnSp>
      <p:cxnSp>
        <p:nvCxnSpPr>
          <p:cNvPr id="21" name="Straight Connector 20">
            <a:extLst>
              <a:ext uri="{FF2B5EF4-FFF2-40B4-BE49-F238E27FC236}">
                <a16:creationId xmlns:a16="http://schemas.microsoft.com/office/drawing/2014/main" id="{25483BE0-624B-974B-8F37-C66AF5744962}"/>
              </a:ext>
            </a:extLst>
          </p:cNvPr>
          <p:cNvCxnSpPr>
            <a:cxnSpLocks/>
          </p:cNvCxnSpPr>
          <p:nvPr/>
        </p:nvCxnSpPr>
        <p:spPr>
          <a:xfrm>
            <a:off x="8107096" y="2531833"/>
            <a:ext cx="0" cy="3762442"/>
          </a:xfrm>
          <a:prstGeom prst="line">
            <a:avLst/>
          </a:prstGeom>
          <a:ln w="28575">
            <a:solidFill>
              <a:srgbClr val="A545A2"/>
            </a:solidFill>
          </a:ln>
        </p:spPr>
        <p:style>
          <a:lnRef idx="3">
            <a:schemeClr val="accent1"/>
          </a:lnRef>
          <a:fillRef idx="0">
            <a:schemeClr val="accent1"/>
          </a:fillRef>
          <a:effectRef idx="2">
            <a:schemeClr val="accent1"/>
          </a:effectRef>
          <a:fontRef idx="minor">
            <a:schemeClr val="tx1"/>
          </a:fontRef>
        </p:style>
      </p:cxnSp>
      <p:pic>
        <p:nvPicPr>
          <p:cNvPr id="22" name="Picture 21">
            <a:extLst>
              <a:ext uri="{FF2B5EF4-FFF2-40B4-BE49-F238E27FC236}">
                <a16:creationId xmlns:a16="http://schemas.microsoft.com/office/drawing/2014/main" id="{F062628E-20E1-FD41-9C51-16E2E09527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3422" y="2288299"/>
            <a:ext cx="1732967" cy="1061637"/>
          </a:xfrm>
          <a:prstGeom prst="rect">
            <a:avLst/>
          </a:prstGeom>
        </p:spPr>
      </p:pic>
      <p:pic>
        <p:nvPicPr>
          <p:cNvPr id="23" name="Picture 22">
            <a:extLst>
              <a:ext uri="{FF2B5EF4-FFF2-40B4-BE49-F238E27FC236}">
                <a16:creationId xmlns:a16="http://schemas.microsoft.com/office/drawing/2014/main" id="{4EC5BCEC-C560-2243-A4F4-F842C40E60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62203" y="2195807"/>
            <a:ext cx="875406" cy="1246621"/>
          </a:xfrm>
          <a:prstGeom prst="rect">
            <a:avLst/>
          </a:prstGeom>
        </p:spPr>
      </p:pic>
      <p:sp>
        <p:nvSpPr>
          <p:cNvPr id="24" name="TextBox 4">
            <a:extLst>
              <a:ext uri="{FF2B5EF4-FFF2-40B4-BE49-F238E27FC236}">
                <a16:creationId xmlns:a16="http://schemas.microsoft.com/office/drawing/2014/main" id="{FB2B4ED2-EB3E-466B-84D4-614C07673D9A}"/>
              </a:ext>
            </a:extLst>
          </p:cNvPr>
          <p:cNvSpPr txBox="1"/>
          <p:nvPr/>
        </p:nvSpPr>
        <p:spPr bwMode="auto">
          <a:xfrm>
            <a:off x="334690" y="3420212"/>
            <a:ext cx="37476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Time-Based Management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(TBM)</a:t>
            </a:r>
          </a:p>
        </p:txBody>
      </p:sp>
      <p:sp>
        <p:nvSpPr>
          <p:cNvPr id="28" name="TextBox 27">
            <a:extLst>
              <a:ext uri="{FF2B5EF4-FFF2-40B4-BE49-F238E27FC236}">
                <a16:creationId xmlns:a16="http://schemas.microsoft.com/office/drawing/2014/main" id="{90CB9F7A-1861-4A2A-853C-BB42F63D4ADC}"/>
              </a:ext>
            </a:extLst>
          </p:cNvPr>
          <p:cNvSpPr txBox="1"/>
          <p:nvPr/>
        </p:nvSpPr>
        <p:spPr>
          <a:xfrm>
            <a:off x="4077684" y="3465758"/>
            <a:ext cx="402940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Performance Based Navigation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(PBN)</a:t>
            </a:r>
          </a:p>
        </p:txBody>
      </p:sp>
      <p:sp>
        <p:nvSpPr>
          <p:cNvPr id="29" name="TextBox 18">
            <a:extLst>
              <a:ext uri="{FF2B5EF4-FFF2-40B4-BE49-F238E27FC236}">
                <a16:creationId xmlns:a16="http://schemas.microsoft.com/office/drawing/2014/main" id="{A0961633-0F1A-475C-BB2F-8241E0276751}"/>
              </a:ext>
            </a:extLst>
          </p:cNvPr>
          <p:cNvSpPr txBox="1"/>
          <p:nvPr/>
        </p:nvSpPr>
        <p:spPr>
          <a:xfrm>
            <a:off x="237907" y="5375321"/>
            <a:ext cx="3844428"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600" b="1" i="1" dirty="0">
                <a:solidFill>
                  <a:srgbClr val="A545A2"/>
                </a:solidFill>
                <a:latin typeface="Arial" panose="020B0604020202020204" pitchFamily="34" charset="0"/>
                <a:cs typeface="Arial" panose="020B0604020202020204" pitchFamily="34" charset="0"/>
              </a:rPr>
              <a:t>Helps Manage Trajectories by Scheduling and Metering Aircraft Through Constraint Points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A545A2"/>
              </a:solidFill>
              <a:effectLst/>
              <a:uLnTx/>
              <a:uFillTx/>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44B35156-12D6-42A2-983B-F94E2AB48F6B}"/>
              </a:ext>
            </a:extLst>
          </p:cNvPr>
          <p:cNvSpPr txBox="1"/>
          <p:nvPr/>
        </p:nvSpPr>
        <p:spPr>
          <a:xfrm>
            <a:off x="8425848" y="5375321"/>
            <a:ext cx="3301837" cy="830997"/>
          </a:xfrm>
          <a:prstGeom prst="rect">
            <a:avLst/>
          </a:prstGeom>
          <a:noFill/>
        </p:spPr>
        <p:txBody>
          <a:bodyPr wrap="square">
            <a:spAutoFit/>
          </a:bodyPr>
          <a:lstStyle/>
          <a:p>
            <a:pPr algn="ctr"/>
            <a:r>
              <a:rPr lang="en-US" sz="1600" b="1" i="1" dirty="0">
                <a:solidFill>
                  <a:srgbClr val="A545A2"/>
                </a:solidFill>
                <a:latin typeface="Arial" panose="020B0604020202020204" pitchFamily="34" charset="0"/>
                <a:cs typeface="Arial" panose="020B0604020202020204" pitchFamily="34" charset="0"/>
              </a:rPr>
              <a:t>Expands and Automates Sharing of Common Information About Aircraft Trajectories</a:t>
            </a:r>
          </a:p>
        </p:txBody>
      </p:sp>
      <p:sp>
        <p:nvSpPr>
          <p:cNvPr id="33" name="TextBox 32">
            <a:extLst>
              <a:ext uri="{FF2B5EF4-FFF2-40B4-BE49-F238E27FC236}">
                <a16:creationId xmlns:a16="http://schemas.microsoft.com/office/drawing/2014/main" id="{E4EC84F3-104C-40C9-BD86-59761BA665D2}"/>
              </a:ext>
            </a:extLst>
          </p:cNvPr>
          <p:cNvSpPr txBox="1"/>
          <p:nvPr/>
        </p:nvSpPr>
        <p:spPr>
          <a:xfrm>
            <a:off x="4498348" y="5375321"/>
            <a:ext cx="3301852" cy="1061829"/>
          </a:xfrm>
          <a:prstGeom prst="rect">
            <a:avLst/>
          </a:prstGeom>
          <a:noFill/>
        </p:spPr>
        <p:txBody>
          <a:bodyPr wrap="square">
            <a:spAutoFit/>
          </a:bodyPr>
          <a:lstStyle/>
          <a:p>
            <a:pPr algn="ctr"/>
            <a:r>
              <a:rPr lang="en-US" sz="1600" b="1" i="1" dirty="0">
                <a:solidFill>
                  <a:srgbClr val="A545A2"/>
                </a:solidFill>
                <a:latin typeface="Arial" panose="020B0604020202020204" pitchFamily="34" charset="0"/>
                <a:cs typeface="Arial" panose="020B0604020202020204" pitchFamily="34" charset="0"/>
              </a:rPr>
              <a:t>Enables Aircraft to More Accurately Navigate Along </a:t>
            </a:r>
            <a:br>
              <a:rPr lang="en-US" sz="1600" b="1" i="1" dirty="0">
                <a:solidFill>
                  <a:srgbClr val="A545A2"/>
                </a:solidFill>
                <a:latin typeface="Arial" panose="020B0604020202020204" pitchFamily="34" charset="0"/>
                <a:cs typeface="Arial" panose="020B0604020202020204" pitchFamily="34" charset="0"/>
              </a:rPr>
            </a:br>
            <a:r>
              <a:rPr lang="en-US" sz="1600" b="1" i="1" dirty="0">
                <a:solidFill>
                  <a:srgbClr val="A545A2"/>
                </a:solidFill>
                <a:latin typeface="Arial" panose="020B0604020202020204" pitchFamily="34" charset="0"/>
                <a:cs typeface="Arial" panose="020B0604020202020204" pitchFamily="34" charset="0"/>
              </a:rPr>
              <a:t>Their Trajectories</a:t>
            </a:r>
          </a:p>
          <a:p>
            <a:pPr algn="ctr"/>
            <a:endParaRPr lang="en-US" sz="1500" b="1" i="1" dirty="0">
              <a:solidFill>
                <a:srgbClr val="A545A2"/>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7169FFD-968D-4EC3-AF02-EA5732148850}"/>
              </a:ext>
            </a:extLst>
          </p:cNvPr>
          <p:cNvSpPr txBox="1"/>
          <p:nvPr/>
        </p:nvSpPr>
        <p:spPr>
          <a:xfrm>
            <a:off x="4399740" y="4279852"/>
            <a:ext cx="342558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solidFill>
                  <a:srgbClr val="233670"/>
                </a:solidFill>
                <a:latin typeface="Arial" panose="020B0604020202020204" pitchFamily="34" charset="0"/>
                <a:cs typeface="Arial" panose="020B0604020202020204" pitchFamily="34" charset="0"/>
              </a:rPr>
              <a:t>Metroplex </a:t>
            </a:r>
            <a:br>
              <a:rPr lang="en-US" b="1" dirty="0" smtClean="0">
                <a:solidFill>
                  <a:srgbClr val="233670"/>
                </a:solidFill>
                <a:latin typeface="Arial" panose="020B0604020202020204" pitchFamily="34" charset="0"/>
                <a:cs typeface="Arial" panose="020B0604020202020204" pitchFamily="34" charset="0"/>
              </a:rPr>
            </a:br>
            <a:r>
              <a:rPr lang="en-US" b="1" dirty="0" smtClean="0">
                <a:solidFill>
                  <a:srgbClr val="233670"/>
                </a:solidFill>
                <a:latin typeface="Arial" panose="020B0604020202020204" pitchFamily="34" charset="0"/>
                <a:cs typeface="Arial" panose="020B0604020202020204" pitchFamily="34" charset="0"/>
              </a:rPr>
              <a:t>RNP </a:t>
            </a:r>
            <a:r>
              <a:rPr lang="en-US" b="1" dirty="0">
                <a:solidFill>
                  <a:srgbClr val="233670"/>
                </a:solidFill>
                <a:latin typeface="Arial" panose="020B0604020202020204" pitchFamily="34" charset="0"/>
                <a:cs typeface="Arial" panose="020B0604020202020204" pitchFamily="34" charset="0"/>
              </a:rPr>
              <a:t>w/RF Turns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rgbClr val="233670"/>
                </a:solidFill>
                <a:latin typeface="Arial" panose="020B0604020202020204" pitchFamily="34" charset="0"/>
                <a:cs typeface="Arial" panose="020B0604020202020204" pitchFamily="34" charset="0"/>
              </a:rPr>
              <a:t>Etc.</a:t>
            </a:r>
          </a:p>
        </p:txBody>
      </p:sp>
      <p:sp>
        <p:nvSpPr>
          <p:cNvPr id="35" name="TextBox 34">
            <a:extLst>
              <a:ext uri="{FF2B5EF4-FFF2-40B4-BE49-F238E27FC236}">
                <a16:creationId xmlns:a16="http://schemas.microsoft.com/office/drawing/2014/main" id="{7BD84386-9EFA-4FC5-9355-B5E4DBE321B1}"/>
              </a:ext>
            </a:extLst>
          </p:cNvPr>
          <p:cNvSpPr txBox="1"/>
          <p:nvPr/>
        </p:nvSpPr>
        <p:spPr>
          <a:xfrm>
            <a:off x="8132225" y="4106926"/>
            <a:ext cx="3874857" cy="1200329"/>
          </a:xfrm>
          <a:prstGeom prst="rect">
            <a:avLst/>
          </a:prstGeom>
          <a:noFill/>
        </p:spPr>
        <p:txBody>
          <a:bodyPr wrap="square">
            <a:spAutoFit/>
          </a:bodyPr>
          <a:lstStyle/>
          <a:p>
            <a:pPr lvl="0" algn="ctr">
              <a:defRPr/>
            </a:pPr>
            <a:r>
              <a:rPr lang="en-US" b="1" dirty="0">
                <a:solidFill>
                  <a:srgbClr val="233670"/>
                </a:solidFill>
                <a:latin typeface="Arial" panose="020B0604020202020204" pitchFamily="34" charset="0"/>
                <a:cs typeface="Arial" panose="020B0604020202020204" pitchFamily="34" charset="0"/>
              </a:rPr>
              <a:t>SWIM</a:t>
            </a:r>
          </a:p>
          <a:p>
            <a:pPr lvl="0" algn="ctr">
              <a:defRPr/>
            </a:pPr>
            <a:r>
              <a:rPr lang="en-US" b="1" dirty="0">
                <a:solidFill>
                  <a:srgbClr val="233670"/>
                </a:solidFill>
                <a:latin typeface="Arial" panose="020B0604020202020204" pitchFamily="34" charset="0"/>
                <a:cs typeface="Arial" panose="020B0604020202020204" pitchFamily="34" charset="0"/>
              </a:rPr>
              <a:t>DataComm</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solidFill>
                  <a:srgbClr val="233670"/>
                </a:solidFill>
                <a:latin typeface="Arial" panose="020B0604020202020204" pitchFamily="34" charset="0"/>
                <a:cs typeface="Arial" panose="020B0604020202020204" pitchFamily="34" charset="0"/>
              </a:rPr>
              <a:t>Web-based Planning Tool</a:t>
            </a:r>
            <a:br>
              <a:rPr lang="en-US" b="1" dirty="0" smtClean="0">
                <a:solidFill>
                  <a:srgbClr val="233670"/>
                </a:solidFill>
                <a:latin typeface="Arial" panose="020B0604020202020204" pitchFamily="34" charset="0"/>
                <a:cs typeface="Arial" panose="020B0604020202020204" pitchFamily="34" charset="0"/>
              </a:rPr>
            </a:br>
            <a:r>
              <a:rPr lang="en-US" b="1" dirty="0" smtClean="0">
                <a:solidFill>
                  <a:srgbClr val="233670"/>
                </a:solidFill>
                <a:latin typeface="Arial" panose="020B0604020202020204" pitchFamily="34" charset="0"/>
                <a:cs typeface="Arial" panose="020B0604020202020204" pitchFamily="34" charset="0"/>
              </a:rPr>
              <a:t>Etc</a:t>
            </a:r>
            <a:r>
              <a:rPr lang="en-US" b="1" dirty="0">
                <a:solidFill>
                  <a:srgbClr val="233670"/>
                </a:solidFill>
                <a:latin typeface="Arial" panose="020B0604020202020204" pitchFamily="34" charset="0"/>
                <a:cs typeface="Arial" panose="020B0604020202020204" pitchFamily="34" charset="0"/>
              </a:rPr>
              <a:t>.</a:t>
            </a:r>
          </a:p>
        </p:txBody>
      </p:sp>
      <p:sp>
        <p:nvSpPr>
          <p:cNvPr id="37" name="TextBox 7">
            <a:extLst>
              <a:ext uri="{FF2B5EF4-FFF2-40B4-BE49-F238E27FC236}">
                <a16:creationId xmlns:a16="http://schemas.microsoft.com/office/drawing/2014/main" id="{72A382F3-EF80-4B46-A1FD-F5B7590198DA}"/>
              </a:ext>
            </a:extLst>
          </p:cNvPr>
          <p:cNvSpPr txBox="1"/>
          <p:nvPr/>
        </p:nvSpPr>
        <p:spPr bwMode="auto">
          <a:xfrm>
            <a:off x="434297" y="4199258"/>
            <a:ext cx="36205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600" b="1" dirty="0" smtClean="0">
                <a:solidFill>
                  <a:srgbClr val="1D2F68"/>
                </a:solidFill>
                <a:latin typeface="Arial" panose="020B0604020202020204" pitchFamily="34" charset="0"/>
                <a:cs typeface="Arial" panose="020B0604020202020204" pitchFamily="34" charset="0"/>
              </a:rPr>
              <a:t>Dep Scheduling, Airborne Metering and Automated Surface </a:t>
            </a:r>
            <a:r>
              <a:rPr lang="en-US" sz="1600" b="1" dirty="0" err="1" smtClean="0">
                <a:solidFill>
                  <a:srgbClr val="1D2F68"/>
                </a:solidFill>
                <a:latin typeface="Arial" panose="020B0604020202020204" pitchFamily="34" charset="0"/>
                <a:cs typeface="Arial" panose="020B0604020202020204" pitchFamily="34" charset="0"/>
              </a:rPr>
              <a:t>Mngmt</a:t>
            </a:r>
            <a:r>
              <a:rPr lang="en-US" sz="1600" b="1" dirty="0" smtClean="0">
                <a:solidFill>
                  <a:srgbClr val="1D2F68"/>
                </a:solidFill>
                <a:latin typeface="Arial" panose="020B0604020202020204" pitchFamily="34" charset="0"/>
                <a:cs typeface="Arial" panose="020B0604020202020204" pitchFamily="34" charset="0"/>
              </a:rPr>
              <a:t>. </a:t>
            </a:r>
            <a:br>
              <a:rPr lang="en-US" sz="1600" b="1" dirty="0" smtClean="0">
                <a:solidFill>
                  <a:srgbClr val="1D2F68"/>
                </a:solidFill>
                <a:latin typeface="Arial" panose="020B0604020202020204" pitchFamily="34" charset="0"/>
                <a:cs typeface="Arial" panose="020B0604020202020204" pitchFamily="34" charset="0"/>
              </a:rPr>
            </a:br>
            <a:r>
              <a:rPr kumimoji="0" lang="en-US" sz="1400" b="1" i="1" u="none" strike="noStrike" kern="1200" cap="none" spc="0" normalizeH="0" baseline="0" noProof="0" dirty="0" smtClean="0">
                <a:ln>
                  <a:noFill/>
                </a:ln>
                <a:solidFill>
                  <a:srgbClr val="1D2F68"/>
                </a:solidFill>
                <a:effectLst/>
                <a:uLnTx/>
                <a:uFillTx/>
                <a:latin typeface="Arial" panose="020B0604020202020204" pitchFamily="34" charset="0"/>
                <a:cs typeface="Arial" panose="020B0604020202020204" pitchFamily="34" charset="0"/>
              </a:rPr>
              <a:t>Complemented </a:t>
            </a:r>
            <a:r>
              <a:rPr kumimoji="0" lang="en-US" sz="1400" b="1" i="1" u="none" strike="noStrike" kern="1200" cap="none" spc="0" normalizeH="0" baseline="0" noProof="0" dirty="0">
                <a:ln>
                  <a:noFill/>
                </a:ln>
                <a:solidFill>
                  <a:srgbClr val="1D2F68"/>
                </a:solidFill>
                <a:effectLst/>
                <a:uLnTx/>
                <a:uFillTx/>
                <a:latin typeface="Arial" panose="020B0604020202020204" pitchFamily="34" charset="0"/>
                <a:cs typeface="Arial" panose="020B0604020202020204" pitchFamily="34" charset="0"/>
              </a:rPr>
              <a:t>by </a:t>
            </a:r>
            <a:r>
              <a:rPr kumimoji="0" lang="en-US" sz="1400" b="1" i="1" u="none" strike="noStrike" kern="1200" cap="none" spc="0" normalizeH="0" baseline="0" noProof="0" dirty="0" smtClean="0">
                <a:ln>
                  <a:noFill/>
                </a:ln>
                <a:solidFill>
                  <a:srgbClr val="1D2F68"/>
                </a:solidFill>
                <a:effectLst/>
                <a:uLnTx/>
                <a:uFillTx/>
                <a:latin typeface="Arial" panose="020B0604020202020204" pitchFamily="34" charset="0"/>
                <a:cs typeface="Arial" panose="020B0604020202020204" pitchFamily="34" charset="0"/>
              </a:rPr>
              <a:t/>
            </a:r>
            <a:br>
              <a:rPr kumimoji="0" lang="en-US" sz="1400" b="1" i="1" u="none" strike="noStrike" kern="1200" cap="none" spc="0" normalizeH="0" baseline="0" noProof="0" dirty="0" smtClean="0">
                <a:ln>
                  <a:noFill/>
                </a:ln>
                <a:solidFill>
                  <a:srgbClr val="1D2F68"/>
                </a:solidFill>
                <a:effectLst/>
                <a:uLnTx/>
                <a:uFillTx/>
                <a:latin typeface="Arial" panose="020B0604020202020204" pitchFamily="34" charset="0"/>
                <a:cs typeface="Arial" panose="020B0604020202020204" pitchFamily="34" charset="0"/>
              </a:rPr>
            </a:br>
            <a:r>
              <a:rPr lang="en-US" sz="1400" b="1" i="1" dirty="0" smtClean="0">
                <a:solidFill>
                  <a:srgbClr val="1D2F68"/>
                </a:solidFill>
                <a:latin typeface="Arial" panose="020B0604020202020204" pitchFamily="34" charset="0"/>
                <a:cs typeface="Arial" panose="020B0604020202020204" pitchFamily="34" charset="0"/>
              </a:rPr>
              <a:t>Conventional TMIs as Needed</a:t>
            </a:r>
            <a:endParaRPr kumimoji="0" lang="en-US" sz="1600" b="1" i="0" u="none" strike="noStrike" kern="1200" cap="none" spc="0" normalizeH="0" baseline="0" noProof="0" dirty="0">
              <a:ln>
                <a:noFill/>
              </a:ln>
              <a:solidFill>
                <a:srgbClr val="1D2F68"/>
              </a:solidFill>
              <a:effectLst/>
              <a:uLnTx/>
              <a:uFillTx/>
              <a:latin typeface="Arial" panose="020B060402020202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id="{B99FBF9C-C39E-2440-A830-ADD82DB3ECBE}"/>
              </a:ext>
            </a:extLst>
          </p:cNvPr>
          <p:cNvPicPr>
            <a:picLocks noChangeAspect="1"/>
          </p:cNvPicPr>
          <p:nvPr/>
        </p:nvPicPr>
        <p:blipFill>
          <a:blip r:embed="rId5"/>
          <a:stretch>
            <a:fillRect/>
          </a:stretch>
        </p:blipFill>
        <p:spPr>
          <a:xfrm>
            <a:off x="5038346" y="2387893"/>
            <a:ext cx="2105390" cy="940523"/>
          </a:xfrm>
          <a:prstGeom prst="rect">
            <a:avLst/>
          </a:prstGeom>
        </p:spPr>
      </p:pic>
      <p:sp>
        <p:nvSpPr>
          <p:cNvPr id="42" name="Rectangle 41">
            <a:extLst>
              <a:ext uri="{FF2B5EF4-FFF2-40B4-BE49-F238E27FC236}">
                <a16:creationId xmlns:a16="http://schemas.microsoft.com/office/drawing/2014/main" id="{F5CBDF54-435F-E741-87EB-6D1F4C3F2143}"/>
              </a:ext>
            </a:extLst>
          </p:cNvPr>
          <p:cNvSpPr/>
          <p:nvPr/>
        </p:nvSpPr>
        <p:spPr>
          <a:xfrm>
            <a:off x="140677" y="1339701"/>
            <a:ext cx="11841275" cy="707886"/>
          </a:xfrm>
          <a:prstGeom prst="rect">
            <a:avLst/>
          </a:prstGeom>
        </p:spPr>
        <p:txBody>
          <a:bodyPr wrap="square">
            <a:spAutoFit/>
          </a:bodyPr>
          <a:lstStyle/>
          <a:p>
            <a:pPr lvl="0" algn="ctr">
              <a:spcBef>
                <a:spcPts val="1200"/>
              </a:spcBef>
              <a:spcAft>
                <a:spcPts val="1200"/>
              </a:spcAft>
              <a:defRPr/>
            </a:pPr>
            <a:r>
              <a:rPr lang="en-US" sz="2000" b="1" dirty="0">
                <a:solidFill>
                  <a:srgbClr val="233670"/>
                </a:solidFill>
                <a:latin typeface="Arial" panose="020B0604020202020204" pitchFamily="34" charset="0"/>
                <a:cs typeface="Arial" panose="020B0604020202020204" pitchFamily="34" charset="0"/>
              </a:rPr>
              <a:t>TBO is a collection of systems, capabilities, processes, </a:t>
            </a:r>
            <a:r>
              <a:rPr lang="en-US" sz="2000" b="1" dirty="0" smtClean="0">
                <a:solidFill>
                  <a:srgbClr val="233670"/>
                </a:solidFill>
                <a:latin typeface="Arial" panose="020B0604020202020204" pitchFamily="34" charset="0"/>
                <a:cs typeface="Arial" panose="020B0604020202020204" pitchFamily="34" charset="0"/>
              </a:rPr>
              <a:t/>
            </a:r>
            <a:br>
              <a:rPr lang="en-US" sz="2000" b="1" dirty="0" smtClean="0">
                <a:solidFill>
                  <a:srgbClr val="233670"/>
                </a:solidFill>
                <a:latin typeface="Arial" panose="020B0604020202020204" pitchFamily="34" charset="0"/>
                <a:cs typeface="Arial" panose="020B0604020202020204" pitchFamily="34" charset="0"/>
              </a:rPr>
            </a:br>
            <a:r>
              <a:rPr lang="en-US" sz="2000" b="1" dirty="0" smtClean="0">
                <a:solidFill>
                  <a:srgbClr val="233670"/>
                </a:solidFill>
                <a:latin typeface="Arial" panose="020B0604020202020204" pitchFamily="34" charset="0"/>
                <a:cs typeface="Arial" panose="020B0604020202020204" pitchFamily="34" charset="0"/>
              </a:rPr>
              <a:t>and </a:t>
            </a:r>
            <a:r>
              <a:rPr lang="en-US" sz="2000" b="1" dirty="0">
                <a:solidFill>
                  <a:srgbClr val="233670"/>
                </a:solidFill>
                <a:latin typeface="Arial" panose="020B0604020202020204" pitchFamily="34" charset="0"/>
                <a:cs typeface="Arial" panose="020B0604020202020204" pitchFamily="34" charset="0"/>
              </a:rPr>
              <a:t>people working together to achieve operational objectives</a:t>
            </a:r>
          </a:p>
        </p:txBody>
      </p:sp>
    </p:spTree>
    <p:extLst>
      <p:ext uri="{BB962C8B-B14F-4D97-AF65-F5344CB8AC3E}">
        <p14:creationId xmlns:p14="http://schemas.microsoft.com/office/powerpoint/2010/main" val="19611668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 Diagonal Corner Rectangle 27">
            <a:extLst>
              <a:ext uri="{FF2B5EF4-FFF2-40B4-BE49-F238E27FC236}">
                <a16:creationId xmlns:a16="http://schemas.microsoft.com/office/drawing/2014/main" id="{F5E7F1D4-0749-BC42-BA07-972C6BB4E6BE}"/>
              </a:ext>
            </a:extLst>
          </p:cNvPr>
          <p:cNvSpPr/>
          <p:nvPr/>
        </p:nvSpPr>
        <p:spPr>
          <a:xfrm>
            <a:off x="4697693" y="1376738"/>
            <a:ext cx="6564758" cy="3048366"/>
          </a:xfrm>
          <a:prstGeom prst="round2DiagRect">
            <a:avLst/>
          </a:prstGeom>
          <a:solidFill>
            <a:schemeClr val="bg1"/>
          </a:solidFill>
          <a:ln w="28575">
            <a:solidFill>
              <a:srgbClr val="233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50"/>
              </a:spcBef>
              <a:spcAft>
                <a:spcPts val="450"/>
              </a:spcAft>
              <a:buClr>
                <a:srgbClr val="00B5EF"/>
              </a:buClr>
            </a:pPr>
            <a:endParaRPr lang="en-US" sz="1200" b="1" dirty="0">
              <a:solidFill>
                <a:srgbClr val="233670"/>
              </a:solidFill>
              <a:cs typeface="Segoe UI Semilight" panose="020B0402040204020203" pitchFamily="34" charset="0"/>
            </a:endParaRPr>
          </a:p>
        </p:txBody>
      </p:sp>
      <p:grpSp>
        <p:nvGrpSpPr>
          <p:cNvPr id="19" name="Group 18">
            <a:extLst>
              <a:ext uri="{FF2B5EF4-FFF2-40B4-BE49-F238E27FC236}">
                <a16:creationId xmlns:a16="http://schemas.microsoft.com/office/drawing/2014/main" id="{0C4FCB55-3D0B-CA43-BC48-DF0B386BB528}"/>
              </a:ext>
            </a:extLst>
          </p:cNvPr>
          <p:cNvGrpSpPr/>
          <p:nvPr/>
        </p:nvGrpSpPr>
        <p:grpSpPr>
          <a:xfrm>
            <a:off x="4697693" y="703781"/>
            <a:ext cx="6564758" cy="4649962"/>
            <a:chOff x="5355589" y="695033"/>
            <a:chExt cx="6719979" cy="4715492"/>
          </a:xfrm>
        </p:grpSpPr>
        <p:pic>
          <p:nvPicPr>
            <p:cNvPr id="20" name="Picture 19">
              <a:extLst>
                <a:ext uri="{FF2B5EF4-FFF2-40B4-BE49-F238E27FC236}">
                  <a16:creationId xmlns:a16="http://schemas.microsoft.com/office/drawing/2014/main" id="{FBFF2C3F-0DBD-BD4F-80E7-D4F8A9220A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5589" y="695033"/>
              <a:ext cx="6719979" cy="4715492"/>
            </a:xfrm>
            <a:prstGeom prst="rect">
              <a:avLst/>
            </a:prstGeom>
            <a:ln>
              <a:noFill/>
              <a:prstDash val="solid"/>
            </a:ln>
          </p:spPr>
        </p:pic>
        <p:sp>
          <p:nvSpPr>
            <p:cNvPr id="21" name="Rectangle 20">
              <a:extLst>
                <a:ext uri="{FF2B5EF4-FFF2-40B4-BE49-F238E27FC236}">
                  <a16:creationId xmlns:a16="http://schemas.microsoft.com/office/drawing/2014/main" id="{6BDCCB1E-284E-334D-A96E-2FCFD1D45713}"/>
                </a:ext>
              </a:extLst>
            </p:cNvPr>
            <p:cNvSpPr/>
            <p:nvPr/>
          </p:nvSpPr>
          <p:spPr>
            <a:xfrm>
              <a:off x="6506930" y="3155551"/>
              <a:ext cx="1852668" cy="915738"/>
            </a:xfrm>
            <a:prstGeom prst="rect">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Rectangle 21">
              <a:extLst>
                <a:ext uri="{FF2B5EF4-FFF2-40B4-BE49-F238E27FC236}">
                  <a16:creationId xmlns:a16="http://schemas.microsoft.com/office/drawing/2014/main" id="{A0F373B4-8CA7-D747-99D5-F7FFBDB86877}"/>
                </a:ext>
              </a:extLst>
            </p:cNvPr>
            <p:cNvSpPr/>
            <p:nvPr/>
          </p:nvSpPr>
          <p:spPr>
            <a:xfrm>
              <a:off x="8143132" y="1918639"/>
              <a:ext cx="1323974" cy="915738"/>
            </a:xfrm>
            <a:prstGeom prst="rect">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792171FE-EAD0-3547-8670-2899024588F9}"/>
                </a:ext>
              </a:extLst>
            </p:cNvPr>
            <p:cNvSpPr/>
            <p:nvPr/>
          </p:nvSpPr>
          <p:spPr>
            <a:xfrm>
              <a:off x="10714882" y="1690039"/>
              <a:ext cx="1143000" cy="1323975"/>
            </a:xfrm>
            <a:prstGeom prst="rect">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FB545FBE-F1A9-DD44-A164-18210126A607}"/>
                </a:ext>
              </a:extLst>
            </p:cNvPr>
            <p:cNvSpPr/>
            <p:nvPr/>
          </p:nvSpPr>
          <p:spPr>
            <a:xfrm>
              <a:off x="9543307" y="3014014"/>
              <a:ext cx="1084922" cy="828675"/>
            </a:xfrm>
            <a:prstGeom prst="rect">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7" name="Title 11">
            <a:extLst>
              <a:ext uri="{FF2B5EF4-FFF2-40B4-BE49-F238E27FC236}">
                <a16:creationId xmlns:a16="http://schemas.microsoft.com/office/drawing/2014/main" id="{1FBFDB47-DFC7-405A-9FC2-757608858504}"/>
              </a:ext>
            </a:extLst>
          </p:cNvPr>
          <p:cNvSpPr>
            <a:spLocks noGrp="1"/>
          </p:cNvSpPr>
          <p:nvPr>
            <p:ph type="title"/>
          </p:nvPr>
        </p:nvSpPr>
        <p:spPr>
          <a:xfrm>
            <a:off x="3738101" y="125000"/>
            <a:ext cx="7886700" cy="569504"/>
          </a:xfrm>
        </p:spPr>
        <p:txBody>
          <a:bodyPr anchor="t">
            <a:normAutofit/>
          </a:bodyPr>
          <a:lstStyle>
            <a:lvl1pPr>
              <a:defRPr sz="3200">
                <a:solidFill>
                  <a:schemeClr val="tx2"/>
                </a:solidFill>
              </a:defRPr>
            </a:lvl1pPr>
          </a:lstStyle>
          <a:p>
            <a:r>
              <a:rPr lang="en-US" dirty="0">
                <a:solidFill>
                  <a:schemeClr val="bg1"/>
                </a:solidFill>
              </a:rPr>
              <a:t>TBO Implementation Approach</a:t>
            </a:r>
          </a:p>
        </p:txBody>
      </p:sp>
      <p:sp>
        <p:nvSpPr>
          <p:cNvPr id="25" name="TextBox 8">
            <a:extLst>
              <a:ext uri="{FF2B5EF4-FFF2-40B4-BE49-F238E27FC236}">
                <a16:creationId xmlns:a16="http://schemas.microsoft.com/office/drawing/2014/main" id="{CDF271D4-27A7-494C-AF13-6598C7DAE51F}"/>
              </a:ext>
            </a:extLst>
          </p:cNvPr>
          <p:cNvSpPr txBox="1">
            <a:spLocks noChangeArrowheads="1"/>
          </p:cNvSpPr>
          <p:nvPr/>
        </p:nvSpPr>
        <p:spPr bwMode="auto">
          <a:xfrm>
            <a:off x="5117632" y="1892694"/>
            <a:ext cx="151810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9BBB59"/>
              </a:buClr>
              <a:buFont typeface="Arial" charset="0"/>
              <a:buChar char="•"/>
              <a:defRPr sz="2800">
                <a:solidFill>
                  <a:srgbClr val="7F7F7F"/>
                </a:solidFill>
                <a:latin typeface="Arial" charset="0"/>
                <a:cs typeface="Arial" charset="0"/>
              </a:defRPr>
            </a:lvl1pPr>
            <a:lvl2pPr marL="742950" indent="-285750" eaLnBrk="0" hangingPunct="0">
              <a:spcBef>
                <a:spcPct val="20000"/>
              </a:spcBef>
              <a:buClr>
                <a:srgbClr val="CC9933"/>
              </a:buClr>
              <a:buSzPct val="50000"/>
              <a:buFont typeface="Wingdings" pitchFamily="2" charset="2"/>
              <a:buChar char=""/>
              <a:defRPr sz="2400">
                <a:solidFill>
                  <a:srgbClr val="7F7F7F"/>
                </a:solidFill>
                <a:latin typeface="Arial" charset="0"/>
                <a:cs typeface="Arial" charset="0"/>
              </a:defRPr>
            </a:lvl2pPr>
            <a:lvl3pPr marL="1143000" indent="-228600" eaLnBrk="0" hangingPunct="0">
              <a:spcBef>
                <a:spcPct val="20000"/>
              </a:spcBef>
              <a:buClr>
                <a:srgbClr val="9BBB59"/>
              </a:buClr>
              <a:buFont typeface="Arial" charset="0"/>
              <a:buChar char="•"/>
              <a:defRPr sz="2000">
                <a:solidFill>
                  <a:srgbClr val="7F7F7F"/>
                </a:solidFill>
                <a:latin typeface="Arial" charset="0"/>
                <a:cs typeface="Arial" charset="0"/>
              </a:defRPr>
            </a:lvl3pPr>
            <a:lvl4pPr marL="1600200" indent="-228600" eaLnBrk="0" hangingPunct="0">
              <a:spcBef>
                <a:spcPct val="20000"/>
              </a:spcBef>
              <a:buClr>
                <a:srgbClr val="CC9933"/>
              </a:buClr>
              <a:buSzPct val="50000"/>
              <a:buFont typeface="Wingdings" pitchFamily="2" charset="2"/>
              <a:buChar char=""/>
              <a:defRPr>
                <a:solidFill>
                  <a:srgbClr val="7F7F7F"/>
                </a:solidFill>
                <a:latin typeface="Arial" charset="0"/>
                <a:cs typeface="Arial" charset="0"/>
              </a:defRPr>
            </a:lvl4pPr>
            <a:lvl5pPr marL="2057400" indent="-228600" eaLnBrk="0" hangingPunct="0">
              <a:spcBef>
                <a:spcPct val="20000"/>
              </a:spcBef>
              <a:buClr>
                <a:srgbClr val="558ED5"/>
              </a:buClr>
              <a:buSzPct val="80000"/>
              <a:buFont typeface="Arial" charset="0"/>
              <a:buChar char="»"/>
              <a:defRPr>
                <a:solidFill>
                  <a:srgbClr val="7F7F7F"/>
                </a:solidFill>
                <a:latin typeface="Arial" charset="0"/>
                <a:cs typeface="Arial" charset="0"/>
              </a:defRPr>
            </a:lvl5pPr>
            <a:lvl6pPr marL="2514600" indent="-228600" eaLnBrk="0" fontAlgn="base" hangingPunct="0">
              <a:spcBef>
                <a:spcPct val="20000"/>
              </a:spcBef>
              <a:spcAft>
                <a:spcPct val="0"/>
              </a:spcAft>
              <a:buClr>
                <a:srgbClr val="558ED5"/>
              </a:buClr>
              <a:buSzPct val="80000"/>
              <a:buFont typeface="Arial" charset="0"/>
              <a:buChar char="»"/>
              <a:defRPr>
                <a:solidFill>
                  <a:srgbClr val="7F7F7F"/>
                </a:solidFill>
                <a:latin typeface="Arial" charset="0"/>
                <a:cs typeface="Arial" charset="0"/>
              </a:defRPr>
            </a:lvl6pPr>
            <a:lvl7pPr marL="2971800" indent="-228600" eaLnBrk="0" fontAlgn="base" hangingPunct="0">
              <a:spcBef>
                <a:spcPct val="20000"/>
              </a:spcBef>
              <a:spcAft>
                <a:spcPct val="0"/>
              </a:spcAft>
              <a:buClr>
                <a:srgbClr val="558ED5"/>
              </a:buClr>
              <a:buSzPct val="80000"/>
              <a:buFont typeface="Arial" charset="0"/>
              <a:buChar char="»"/>
              <a:defRPr>
                <a:solidFill>
                  <a:srgbClr val="7F7F7F"/>
                </a:solidFill>
                <a:latin typeface="Arial" charset="0"/>
                <a:cs typeface="Arial" charset="0"/>
              </a:defRPr>
            </a:lvl7pPr>
            <a:lvl8pPr marL="3429000" indent="-228600" eaLnBrk="0" fontAlgn="base" hangingPunct="0">
              <a:spcBef>
                <a:spcPct val="20000"/>
              </a:spcBef>
              <a:spcAft>
                <a:spcPct val="0"/>
              </a:spcAft>
              <a:buClr>
                <a:srgbClr val="558ED5"/>
              </a:buClr>
              <a:buSzPct val="80000"/>
              <a:buFont typeface="Arial" charset="0"/>
              <a:buChar char="»"/>
              <a:defRPr>
                <a:solidFill>
                  <a:srgbClr val="7F7F7F"/>
                </a:solidFill>
                <a:latin typeface="Arial" charset="0"/>
                <a:cs typeface="Arial" charset="0"/>
              </a:defRPr>
            </a:lvl8pPr>
            <a:lvl9pPr marL="3886200" indent="-228600" eaLnBrk="0" fontAlgn="base" hangingPunct="0">
              <a:spcBef>
                <a:spcPct val="20000"/>
              </a:spcBef>
              <a:spcAft>
                <a:spcPct val="0"/>
              </a:spcAft>
              <a:buClr>
                <a:srgbClr val="558ED5"/>
              </a:buClr>
              <a:buSzPct val="80000"/>
              <a:buFont typeface="Arial" charset="0"/>
              <a:buChar char="»"/>
              <a:defRPr>
                <a:solidFill>
                  <a:srgbClr val="7F7F7F"/>
                </a:solidFill>
                <a:latin typeface="Arial" charset="0"/>
                <a:cs typeface="Arial" charset="0"/>
              </a:defRPr>
            </a:lvl9pPr>
          </a:lstStyle>
          <a:p>
            <a:pPr algn="ctr" eaLnBrk="1" hangingPunct="1">
              <a:spcBef>
                <a:spcPct val="0"/>
              </a:spcBef>
              <a:buClrTx/>
              <a:buFontTx/>
              <a:buNone/>
            </a:pPr>
            <a:r>
              <a:rPr lang="en-US" altLang="en-US" sz="2100" b="1" dirty="0">
                <a:solidFill>
                  <a:srgbClr val="233670"/>
                </a:solidFill>
                <a:latin typeface="Arial" panose="020B0604020202020204" pitchFamily="34" charset="0"/>
                <a:cs typeface="Arial" panose="020B0604020202020204" pitchFamily="34" charset="0"/>
              </a:rPr>
              <a:t>Operating </a:t>
            </a:r>
            <a:br>
              <a:rPr lang="en-US" altLang="en-US" sz="2100" b="1" dirty="0">
                <a:solidFill>
                  <a:srgbClr val="233670"/>
                </a:solidFill>
                <a:latin typeface="Arial" panose="020B0604020202020204" pitchFamily="34" charset="0"/>
                <a:cs typeface="Arial" panose="020B0604020202020204" pitchFamily="34" charset="0"/>
              </a:rPr>
            </a:br>
            <a:r>
              <a:rPr lang="en-US" altLang="en-US" sz="2100" b="1" dirty="0">
                <a:solidFill>
                  <a:srgbClr val="233670"/>
                </a:solidFill>
                <a:latin typeface="Arial" panose="020B0604020202020204" pitchFamily="34" charset="0"/>
                <a:cs typeface="Arial" panose="020B0604020202020204" pitchFamily="34" charset="0"/>
              </a:rPr>
              <a:t>Areas</a:t>
            </a:r>
          </a:p>
        </p:txBody>
      </p:sp>
      <p:sp>
        <p:nvSpPr>
          <p:cNvPr id="17" name="Round Diagonal Corner Rectangle 16">
            <a:extLst>
              <a:ext uri="{FF2B5EF4-FFF2-40B4-BE49-F238E27FC236}">
                <a16:creationId xmlns:a16="http://schemas.microsoft.com/office/drawing/2014/main" id="{AD5F8FDE-62AE-6D43-BAE1-484B40E9D062}"/>
              </a:ext>
            </a:extLst>
          </p:cNvPr>
          <p:cNvSpPr/>
          <p:nvPr/>
        </p:nvSpPr>
        <p:spPr>
          <a:xfrm>
            <a:off x="1400238" y="1391491"/>
            <a:ext cx="3107207" cy="3033611"/>
          </a:xfrm>
          <a:prstGeom prst="round2DiagRect">
            <a:avLst/>
          </a:prstGeom>
          <a:solidFill>
            <a:schemeClr val="bg1"/>
          </a:solidFill>
          <a:ln w="28575">
            <a:solidFill>
              <a:srgbClr val="233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50"/>
              </a:spcBef>
              <a:spcAft>
                <a:spcPts val="450"/>
              </a:spcAft>
              <a:buClr>
                <a:srgbClr val="00B5EF"/>
              </a:buClr>
            </a:pPr>
            <a:r>
              <a:rPr lang="en-US" sz="1600" b="1" dirty="0">
                <a:solidFill>
                  <a:srgbClr val="A545A2"/>
                </a:solidFill>
                <a:latin typeface="Arial" panose="020B0604020202020204" pitchFamily="34" charset="0"/>
                <a:cs typeface="Arial" panose="020B0604020202020204" pitchFamily="34" charset="0"/>
              </a:rPr>
              <a:t>Geographically-based</a:t>
            </a:r>
          </a:p>
          <a:p>
            <a:pPr marL="214313" indent="-214313">
              <a:spcBef>
                <a:spcPts val="450"/>
              </a:spcBef>
              <a:spcAft>
                <a:spcPts val="450"/>
              </a:spcAft>
              <a:buClr>
                <a:srgbClr val="00B5EF"/>
              </a:buClr>
              <a:buFont typeface="Arial" panose="020B0604020202020204" pitchFamily="34" charset="0"/>
              <a:buChar char="•"/>
            </a:pPr>
            <a:r>
              <a:rPr lang="en-US" sz="1400" dirty="0">
                <a:solidFill>
                  <a:srgbClr val="233670"/>
                </a:solidFill>
                <a:latin typeface="Arial" panose="020B0604020202020204" pitchFamily="34" charset="0"/>
                <a:cs typeface="Arial" panose="020B0604020202020204" pitchFamily="34" charset="0"/>
              </a:rPr>
              <a:t>Areas reflect logical and inter-dependent TBM and PBN operational relationships</a:t>
            </a:r>
          </a:p>
          <a:p>
            <a:pPr marL="214313" indent="-214313">
              <a:spcAft>
                <a:spcPts val="450"/>
              </a:spcAft>
              <a:buClr>
                <a:srgbClr val="00B5EF"/>
              </a:buClr>
              <a:buFont typeface="Arial" panose="020B0604020202020204" pitchFamily="34" charset="0"/>
              <a:buChar char="•"/>
            </a:pPr>
            <a:r>
              <a:rPr lang="en-US" sz="1400" dirty="0">
                <a:solidFill>
                  <a:srgbClr val="233670"/>
                </a:solidFill>
                <a:latin typeface="Arial" panose="020B0604020202020204" pitchFamily="34" charset="0"/>
                <a:cs typeface="Arial" panose="020B0604020202020204" pitchFamily="34" charset="0"/>
              </a:rPr>
              <a:t>Operational geographic scope is flexible and not necessarily aligned with existing airspace or organizational boundaries</a:t>
            </a:r>
            <a:endParaRPr lang="en-US" sz="1400" b="1" dirty="0">
              <a:solidFill>
                <a:srgbClr val="233670"/>
              </a:solidFill>
              <a:latin typeface="Arial" panose="020B0604020202020204" pitchFamily="34" charset="0"/>
              <a:cs typeface="Arial" panose="020B0604020202020204" pitchFamily="34" charset="0"/>
            </a:endParaRPr>
          </a:p>
        </p:txBody>
      </p:sp>
      <p:sp>
        <p:nvSpPr>
          <p:cNvPr id="18" name="Round Diagonal Corner Rectangle 17">
            <a:extLst>
              <a:ext uri="{FF2B5EF4-FFF2-40B4-BE49-F238E27FC236}">
                <a16:creationId xmlns:a16="http://schemas.microsoft.com/office/drawing/2014/main" id="{A1BA8DF6-45D1-854A-A01F-BF4DD9658353}"/>
              </a:ext>
            </a:extLst>
          </p:cNvPr>
          <p:cNvSpPr/>
          <p:nvPr/>
        </p:nvSpPr>
        <p:spPr>
          <a:xfrm>
            <a:off x="1353036" y="4601951"/>
            <a:ext cx="3154409" cy="1729115"/>
          </a:xfrm>
          <a:prstGeom prst="round2DiagRect">
            <a:avLst/>
          </a:prstGeom>
          <a:solidFill>
            <a:schemeClr val="bg1"/>
          </a:solidFill>
          <a:ln w="28575">
            <a:solidFill>
              <a:srgbClr val="233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B5EF"/>
              </a:buClr>
            </a:pPr>
            <a:r>
              <a:rPr lang="en-US" sz="1600" b="1" dirty="0">
                <a:solidFill>
                  <a:srgbClr val="A545A2"/>
                </a:solidFill>
                <a:latin typeface="Arial" panose="020B0604020202020204" pitchFamily="34" charset="0"/>
                <a:cs typeface="Arial" panose="020B0604020202020204" pitchFamily="34" charset="0"/>
              </a:rPr>
              <a:t>Holistic </a:t>
            </a:r>
          </a:p>
          <a:p>
            <a:pPr marL="214313" indent="-214313">
              <a:spcBef>
                <a:spcPts val="450"/>
              </a:spcBef>
              <a:spcAft>
                <a:spcPts val="450"/>
              </a:spcAft>
              <a:buClr>
                <a:srgbClr val="00B5EF"/>
              </a:buClr>
              <a:buFont typeface="Arial" panose="020B0604020202020204" pitchFamily="34" charset="0"/>
              <a:buChar char="•"/>
            </a:pPr>
            <a:r>
              <a:rPr lang="en-US" sz="1400" dirty="0">
                <a:solidFill>
                  <a:srgbClr val="233670"/>
                </a:solidFill>
                <a:latin typeface="Arial" panose="020B0604020202020204" pitchFamily="34" charset="0"/>
                <a:cs typeface="Arial" panose="020B0604020202020204" pitchFamily="34" charset="0"/>
              </a:rPr>
              <a:t>Cross-facility focused for NAS wide benefits</a:t>
            </a:r>
          </a:p>
          <a:p>
            <a:pPr marL="214313" indent="-214313">
              <a:spcAft>
                <a:spcPts val="450"/>
              </a:spcAft>
              <a:buClr>
                <a:srgbClr val="00B5EF"/>
              </a:buClr>
              <a:buFont typeface="Arial" panose="020B0604020202020204" pitchFamily="34" charset="0"/>
              <a:buChar char="•"/>
            </a:pPr>
            <a:r>
              <a:rPr lang="en-US" sz="1400" dirty="0">
                <a:solidFill>
                  <a:srgbClr val="233670"/>
                </a:solidFill>
                <a:latin typeface="Arial" panose="020B0604020202020204" pitchFamily="34" charset="0"/>
                <a:cs typeface="Arial" panose="020B0604020202020204" pitchFamily="34" charset="0"/>
              </a:rPr>
              <a:t>Integrated, incremental and systematic deployment </a:t>
            </a:r>
          </a:p>
        </p:txBody>
      </p:sp>
      <p:sp>
        <p:nvSpPr>
          <p:cNvPr id="26" name="Round Diagonal Corner Rectangle 25">
            <a:extLst>
              <a:ext uri="{FF2B5EF4-FFF2-40B4-BE49-F238E27FC236}">
                <a16:creationId xmlns:a16="http://schemas.microsoft.com/office/drawing/2014/main" id="{9D40C6F2-9CC0-9E48-81EE-1A927B359DA7}"/>
              </a:ext>
            </a:extLst>
          </p:cNvPr>
          <p:cNvSpPr/>
          <p:nvPr/>
        </p:nvSpPr>
        <p:spPr>
          <a:xfrm>
            <a:off x="4651012" y="4601950"/>
            <a:ext cx="3154409" cy="1729115"/>
          </a:xfrm>
          <a:prstGeom prst="round2DiagRect">
            <a:avLst/>
          </a:prstGeom>
          <a:solidFill>
            <a:schemeClr val="bg1"/>
          </a:solidFill>
          <a:ln w="28575">
            <a:solidFill>
              <a:srgbClr val="233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B5EF"/>
              </a:buClr>
            </a:pPr>
            <a:r>
              <a:rPr lang="en-US" sz="1600" b="1" dirty="0">
                <a:solidFill>
                  <a:srgbClr val="A545A2"/>
                </a:solidFill>
                <a:latin typeface="Arial" panose="020B0604020202020204" pitchFamily="34" charset="0"/>
                <a:cs typeface="Arial" panose="020B0604020202020204" pitchFamily="34" charset="0"/>
              </a:rPr>
              <a:t>Opportunity-driven</a:t>
            </a:r>
          </a:p>
          <a:p>
            <a:pPr marL="214313" indent="-214313">
              <a:spcBef>
                <a:spcPts val="450"/>
              </a:spcBef>
              <a:spcAft>
                <a:spcPts val="450"/>
              </a:spcAft>
              <a:buClr>
                <a:srgbClr val="00B5EF"/>
              </a:buClr>
              <a:buFont typeface="Arial" panose="020B0604020202020204" pitchFamily="34" charset="0"/>
              <a:buChar char="•"/>
            </a:pPr>
            <a:r>
              <a:rPr lang="en-US" sz="1400" dirty="0">
                <a:solidFill>
                  <a:srgbClr val="233670"/>
                </a:solidFill>
                <a:latin typeface="Arial" panose="020B0604020202020204" pitchFamily="34" charset="0"/>
                <a:cs typeface="Arial" panose="020B0604020202020204" pitchFamily="34" charset="0"/>
              </a:rPr>
              <a:t>Based on operational readiness, benefit opportunities, and anticipated costs and risks</a:t>
            </a:r>
          </a:p>
        </p:txBody>
      </p:sp>
      <p:sp>
        <p:nvSpPr>
          <p:cNvPr id="27" name="Round Diagonal Corner Rectangle 26">
            <a:extLst>
              <a:ext uri="{FF2B5EF4-FFF2-40B4-BE49-F238E27FC236}">
                <a16:creationId xmlns:a16="http://schemas.microsoft.com/office/drawing/2014/main" id="{0DC0231A-A6A0-284C-BB9E-6DC074389060}"/>
              </a:ext>
            </a:extLst>
          </p:cNvPr>
          <p:cNvSpPr/>
          <p:nvPr/>
        </p:nvSpPr>
        <p:spPr>
          <a:xfrm>
            <a:off x="7995669" y="4577609"/>
            <a:ext cx="3154409" cy="1729115"/>
          </a:xfrm>
          <a:prstGeom prst="round2DiagRect">
            <a:avLst/>
          </a:prstGeom>
          <a:solidFill>
            <a:schemeClr val="bg1"/>
          </a:solidFill>
          <a:ln w="28575">
            <a:solidFill>
              <a:srgbClr val="233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B5EF"/>
              </a:buClr>
            </a:pPr>
            <a:r>
              <a:rPr lang="en-US" sz="1600" b="1" dirty="0">
                <a:solidFill>
                  <a:srgbClr val="A545A2"/>
                </a:solidFill>
                <a:latin typeface="Arial" panose="020B0604020202020204" pitchFamily="34" charset="0"/>
                <a:cs typeface="Arial" panose="020B0604020202020204" pitchFamily="34" charset="0"/>
              </a:rPr>
              <a:t>Supportive</a:t>
            </a:r>
          </a:p>
          <a:p>
            <a:pPr marL="214313" indent="-214313">
              <a:spcBef>
                <a:spcPts val="450"/>
              </a:spcBef>
              <a:spcAft>
                <a:spcPts val="450"/>
              </a:spcAft>
              <a:buClr>
                <a:srgbClr val="00B5EF"/>
              </a:buClr>
              <a:buFont typeface="Arial" panose="020B0604020202020204" pitchFamily="34" charset="0"/>
              <a:buChar char="•"/>
            </a:pPr>
            <a:r>
              <a:rPr lang="en-US" sz="1400" dirty="0">
                <a:solidFill>
                  <a:srgbClr val="233670"/>
                </a:solidFill>
                <a:latin typeface="Arial" panose="020B0604020202020204" pitchFamily="34" charset="0"/>
                <a:cs typeface="Arial" panose="020B0604020202020204" pitchFamily="34" charset="0"/>
              </a:rPr>
              <a:t>Sustained communication, training, and technical support</a:t>
            </a:r>
          </a:p>
          <a:p>
            <a:pPr marL="214313" indent="-214313">
              <a:spcBef>
                <a:spcPts val="450"/>
              </a:spcBef>
              <a:spcAft>
                <a:spcPts val="450"/>
              </a:spcAft>
              <a:buClr>
                <a:srgbClr val="00B5EF"/>
              </a:buClr>
              <a:buFont typeface="Arial" panose="020B0604020202020204" pitchFamily="34" charset="0"/>
              <a:buChar char="•"/>
            </a:pPr>
            <a:r>
              <a:rPr lang="en-US" sz="1400" dirty="0">
                <a:solidFill>
                  <a:srgbClr val="233670"/>
                </a:solidFill>
                <a:latin typeface="Arial" panose="020B0604020202020204" pitchFamily="34" charset="0"/>
                <a:cs typeface="Arial" panose="020B0604020202020204" pitchFamily="34" charset="0"/>
              </a:rPr>
              <a:t>Planning and execution will be collaborative</a:t>
            </a:r>
          </a:p>
        </p:txBody>
      </p:sp>
    </p:spTree>
    <p:extLst>
      <p:ext uri="{BB962C8B-B14F-4D97-AF65-F5344CB8AC3E}">
        <p14:creationId xmlns:p14="http://schemas.microsoft.com/office/powerpoint/2010/main" val="3425027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8">
            <a:extLst>
              <a:ext uri="{FF2B5EF4-FFF2-40B4-BE49-F238E27FC236}">
                <a16:creationId xmlns:a16="http://schemas.microsoft.com/office/drawing/2014/main" id="{19EE3CCB-8147-7441-9CBB-73DF1C8F4D84}"/>
              </a:ext>
            </a:extLst>
          </p:cNvPr>
          <p:cNvSpPr txBox="1">
            <a:spLocks noChangeArrowheads="1"/>
          </p:cNvSpPr>
          <p:nvPr/>
        </p:nvSpPr>
        <p:spPr bwMode="auto">
          <a:xfrm>
            <a:off x="4456181" y="1081982"/>
            <a:ext cx="32329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9BBB59"/>
              </a:buClr>
              <a:buFont typeface="Arial" charset="0"/>
              <a:buChar char="•"/>
              <a:defRPr sz="2800">
                <a:solidFill>
                  <a:srgbClr val="7F7F7F"/>
                </a:solidFill>
                <a:latin typeface="Arial" charset="0"/>
                <a:cs typeface="Arial" charset="0"/>
              </a:defRPr>
            </a:lvl1pPr>
            <a:lvl2pPr marL="742950" indent="-285750" eaLnBrk="0" hangingPunct="0">
              <a:spcBef>
                <a:spcPct val="20000"/>
              </a:spcBef>
              <a:buClr>
                <a:srgbClr val="CC9933"/>
              </a:buClr>
              <a:buSzPct val="50000"/>
              <a:buFont typeface="Wingdings" pitchFamily="2" charset="2"/>
              <a:buChar char=""/>
              <a:defRPr sz="2400">
                <a:solidFill>
                  <a:srgbClr val="7F7F7F"/>
                </a:solidFill>
                <a:latin typeface="Arial" charset="0"/>
                <a:cs typeface="Arial" charset="0"/>
              </a:defRPr>
            </a:lvl2pPr>
            <a:lvl3pPr marL="1143000" indent="-228600" eaLnBrk="0" hangingPunct="0">
              <a:spcBef>
                <a:spcPct val="20000"/>
              </a:spcBef>
              <a:buClr>
                <a:srgbClr val="9BBB59"/>
              </a:buClr>
              <a:buFont typeface="Arial" charset="0"/>
              <a:buChar char="•"/>
              <a:defRPr sz="2000">
                <a:solidFill>
                  <a:srgbClr val="7F7F7F"/>
                </a:solidFill>
                <a:latin typeface="Arial" charset="0"/>
                <a:cs typeface="Arial" charset="0"/>
              </a:defRPr>
            </a:lvl3pPr>
            <a:lvl4pPr marL="1600200" indent="-228600" eaLnBrk="0" hangingPunct="0">
              <a:spcBef>
                <a:spcPct val="20000"/>
              </a:spcBef>
              <a:buClr>
                <a:srgbClr val="CC9933"/>
              </a:buClr>
              <a:buSzPct val="50000"/>
              <a:buFont typeface="Wingdings" pitchFamily="2" charset="2"/>
              <a:buChar char=""/>
              <a:defRPr>
                <a:solidFill>
                  <a:srgbClr val="7F7F7F"/>
                </a:solidFill>
                <a:latin typeface="Arial" charset="0"/>
                <a:cs typeface="Arial" charset="0"/>
              </a:defRPr>
            </a:lvl4pPr>
            <a:lvl5pPr marL="2057400" indent="-228600" eaLnBrk="0" hangingPunct="0">
              <a:spcBef>
                <a:spcPct val="20000"/>
              </a:spcBef>
              <a:buClr>
                <a:srgbClr val="558ED5"/>
              </a:buClr>
              <a:buSzPct val="80000"/>
              <a:buFont typeface="Arial" charset="0"/>
              <a:buChar char="»"/>
              <a:defRPr>
                <a:solidFill>
                  <a:srgbClr val="7F7F7F"/>
                </a:solidFill>
                <a:latin typeface="Arial" charset="0"/>
                <a:cs typeface="Arial" charset="0"/>
              </a:defRPr>
            </a:lvl5pPr>
            <a:lvl6pPr marL="2514600" indent="-228600" eaLnBrk="0" fontAlgn="base" hangingPunct="0">
              <a:spcBef>
                <a:spcPct val="20000"/>
              </a:spcBef>
              <a:spcAft>
                <a:spcPct val="0"/>
              </a:spcAft>
              <a:buClr>
                <a:srgbClr val="558ED5"/>
              </a:buClr>
              <a:buSzPct val="80000"/>
              <a:buFont typeface="Arial" charset="0"/>
              <a:buChar char="»"/>
              <a:defRPr>
                <a:solidFill>
                  <a:srgbClr val="7F7F7F"/>
                </a:solidFill>
                <a:latin typeface="Arial" charset="0"/>
                <a:cs typeface="Arial" charset="0"/>
              </a:defRPr>
            </a:lvl6pPr>
            <a:lvl7pPr marL="2971800" indent="-228600" eaLnBrk="0" fontAlgn="base" hangingPunct="0">
              <a:spcBef>
                <a:spcPct val="20000"/>
              </a:spcBef>
              <a:spcAft>
                <a:spcPct val="0"/>
              </a:spcAft>
              <a:buClr>
                <a:srgbClr val="558ED5"/>
              </a:buClr>
              <a:buSzPct val="80000"/>
              <a:buFont typeface="Arial" charset="0"/>
              <a:buChar char="»"/>
              <a:defRPr>
                <a:solidFill>
                  <a:srgbClr val="7F7F7F"/>
                </a:solidFill>
                <a:latin typeface="Arial" charset="0"/>
                <a:cs typeface="Arial" charset="0"/>
              </a:defRPr>
            </a:lvl7pPr>
            <a:lvl8pPr marL="3429000" indent="-228600" eaLnBrk="0" fontAlgn="base" hangingPunct="0">
              <a:spcBef>
                <a:spcPct val="20000"/>
              </a:spcBef>
              <a:spcAft>
                <a:spcPct val="0"/>
              </a:spcAft>
              <a:buClr>
                <a:srgbClr val="558ED5"/>
              </a:buClr>
              <a:buSzPct val="80000"/>
              <a:buFont typeface="Arial" charset="0"/>
              <a:buChar char="»"/>
              <a:defRPr>
                <a:solidFill>
                  <a:srgbClr val="7F7F7F"/>
                </a:solidFill>
                <a:latin typeface="Arial" charset="0"/>
                <a:cs typeface="Arial" charset="0"/>
              </a:defRPr>
            </a:lvl8pPr>
            <a:lvl9pPr marL="3886200" indent="-228600" eaLnBrk="0" fontAlgn="base" hangingPunct="0">
              <a:spcBef>
                <a:spcPct val="20000"/>
              </a:spcBef>
              <a:spcAft>
                <a:spcPct val="0"/>
              </a:spcAft>
              <a:buClr>
                <a:srgbClr val="558ED5"/>
              </a:buClr>
              <a:buSzPct val="80000"/>
              <a:buFont typeface="Arial" charset="0"/>
              <a:buChar char="»"/>
              <a:defRPr>
                <a:solidFill>
                  <a:srgbClr val="7F7F7F"/>
                </a:solidFill>
                <a:latin typeface="Arial" charset="0"/>
                <a:cs typeface="Arial" charset="0"/>
              </a:defRPr>
            </a:lvl9pPr>
          </a:lstStyle>
          <a:p>
            <a:pPr algn="ctr" eaLnBrk="1" hangingPunct="1">
              <a:spcBef>
                <a:spcPct val="0"/>
              </a:spcBef>
              <a:buClrTx/>
              <a:buFontTx/>
              <a:buNone/>
            </a:pPr>
            <a:r>
              <a:rPr lang="en-US" altLang="en-US" sz="2400" b="1" dirty="0">
                <a:solidFill>
                  <a:srgbClr val="233670"/>
                </a:solidFill>
                <a:latin typeface="Arial" panose="020B0604020202020204" pitchFamily="34" charset="0"/>
                <a:cs typeface="Arial" panose="020B0604020202020204" pitchFamily="34" charset="0"/>
              </a:rPr>
              <a:t>Operating Areas</a:t>
            </a:r>
          </a:p>
        </p:txBody>
      </p:sp>
      <p:sp>
        <p:nvSpPr>
          <p:cNvPr id="20" name="Title 1">
            <a:extLst>
              <a:ext uri="{FF2B5EF4-FFF2-40B4-BE49-F238E27FC236}">
                <a16:creationId xmlns:a16="http://schemas.microsoft.com/office/drawing/2014/main" id="{7A77D4FF-90D7-1642-A544-F0CDE70D4E2F}"/>
              </a:ext>
            </a:extLst>
          </p:cNvPr>
          <p:cNvSpPr txBox="1">
            <a:spLocks/>
          </p:cNvSpPr>
          <p:nvPr/>
        </p:nvSpPr>
        <p:spPr>
          <a:xfrm>
            <a:off x="1463040" y="137160"/>
            <a:ext cx="10515600" cy="759339"/>
          </a:xfrm>
          <a:prstGeom prst="rect">
            <a:avLst/>
          </a:prstGeom>
        </p:spPr>
        <p:txBody>
          <a:bodyPr>
            <a:normAutofit/>
          </a:bodyPr>
          <a:lstStyle>
            <a:lvl1pPr algn="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sz="3200" dirty="0"/>
              <a:t>Key TBO Implementation Milestones</a:t>
            </a:r>
          </a:p>
        </p:txBody>
      </p:sp>
      <p:sp>
        <p:nvSpPr>
          <p:cNvPr id="10" name="TextBox 9">
            <a:extLst>
              <a:ext uri="{FF2B5EF4-FFF2-40B4-BE49-F238E27FC236}">
                <a16:creationId xmlns:a16="http://schemas.microsoft.com/office/drawing/2014/main" id="{AC8DE5C7-4D70-294E-9DEE-3BFB14DF2AF2}"/>
              </a:ext>
            </a:extLst>
          </p:cNvPr>
          <p:cNvSpPr txBox="1"/>
          <p:nvPr/>
        </p:nvSpPr>
        <p:spPr>
          <a:xfrm>
            <a:off x="9174518" y="1121973"/>
            <a:ext cx="2946747" cy="3323987"/>
          </a:xfrm>
          <a:prstGeom prst="rect">
            <a:avLst/>
          </a:prstGeom>
          <a:noFill/>
        </p:spPr>
        <p:txBody>
          <a:bodyPr wrap="square" numCol="1" rtlCol="0">
            <a:spAutoFit/>
          </a:bodyPr>
          <a:lstStyle/>
          <a:p>
            <a:pPr>
              <a:buClr>
                <a:srgbClr val="00B5EF"/>
              </a:buClr>
            </a:pPr>
            <a:r>
              <a:rPr lang="en-US" sz="1400" b="1" dirty="0">
                <a:solidFill>
                  <a:srgbClr val="A545A2"/>
                </a:solidFill>
                <a:latin typeface="Arial" panose="020B0604020202020204" pitchFamily="34" charset="0"/>
                <a:cs typeface="Arial" panose="020B0604020202020204" pitchFamily="34" charset="0"/>
              </a:rPr>
              <a:t>North East Corridor </a:t>
            </a:r>
          </a:p>
          <a:p>
            <a:pPr marL="285750" indent="-285750">
              <a:buClr>
                <a:srgbClr val="00B5EF"/>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IDAC – MDT, ISP </a:t>
            </a:r>
            <a:r>
              <a:rPr lang="en-US" sz="1400" dirty="0">
                <a:solidFill>
                  <a:srgbClr val="00B0F0"/>
                </a:solidFill>
                <a:latin typeface="Arial" panose="020B0604020202020204" pitchFamily="34" charset="0"/>
                <a:cs typeface="Arial" panose="020B0604020202020204" pitchFamily="34" charset="0"/>
              </a:rPr>
              <a:t>2021</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Improved TBM to PHL, EWR –</a:t>
            </a:r>
            <a:r>
              <a:rPr lang="en-US" sz="1400" dirty="0">
                <a:solidFill>
                  <a:srgbClr val="233670"/>
                </a:solidFill>
                <a:latin typeface="Arial" panose="020B0604020202020204" pitchFamily="34" charset="0"/>
                <a:cs typeface="Arial" panose="020B0604020202020204" pitchFamily="34" charset="0"/>
              </a:rPr>
              <a:t> </a:t>
            </a:r>
            <a:r>
              <a:rPr lang="en-US" sz="1400" dirty="0">
                <a:solidFill>
                  <a:srgbClr val="00B0F0"/>
                </a:solidFill>
                <a:latin typeface="Arial" panose="020B0604020202020204" pitchFamily="34" charset="0"/>
                <a:cs typeface="Arial" panose="020B0604020202020204" pitchFamily="34" charset="0"/>
              </a:rPr>
              <a:t>2022-23</a:t>
            </a:r>
            <a:endParaRPr lang="en-US" sz="1400" dirty="0">
              <a:solidFill>
                <a:srgbClr val="233670"/>
              </a:solidFill>
              <a:latin typeface="Arial" panose="020B0604020202020204" pitchFamily="34" charset="0"/>
              <a:cs typeface="Arial" panose="020B0604020202020204" pitchFamily="34" charset="0"/>
            </a:endParaRPr>
          </a:p>
          <a:p>
            <a:pPr marL="742950" lvl="1"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Infrastructure  </a:t>
            </a:r>
          </a:p>
          <a:p>
            <a:pPr marL="742950" lvl="1"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Dep Scheduling</a:t>
            </a:r>
          </a:p>
          <a:p>
            <a:pPr marL="742950" lvl="1"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Airborne metering (times on glass)</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Improved Dep Management for flights destined to LGA – </a:t>
            </a:r>
            <a:r>
              <a:rPr lang="en-US" sz="1400" dirty="0">
                <a:solidFill>
                  <a:srgbClr val="00B0F0"/>
                </a:solidFill>
                <a:latin typeface="Arial" panose="020B0604020202020204" pitchFamily="34" charset="0"/>
                <a:cs typeface="Arial" panose="020B0604020202020204" pitchFamily="34" charset="0"/>
              </a:rPr>
              <a:t>TBD</a:t>
            </a:r>
            <a:r>
              <a:rPr lang="en-US" sz="1400" dirty="0">
                <a:latin typeface="Arial" panose="020B0604020202020204" pitchFamily="34" charset="0"/>
                <a:cs typeface="Arial" panose="020B0604020202020204" pitchFamily="34" charset="0"/>
              </a:rPr>
              <a:t> </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Atlantic Coast Routes</a:t>
            </a:r>
            <a:r>
              <a:rPr lang="en-US" sz="1400" dirty="0">
                <a:solidFill>
                  <a:srgbClr val="233670"/>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t>
            </a:r>
            <a:r>
              <a:rPr lang="en-US" sz="1400" dirty="0">
                <a:solidFill>
                  <a:srgbClr val="233670"/>
                </a:solidFill>
                <a:latin typeface="Arial" panose="020B0604020202020204" pitchFamily="34" charset="0"/>
                <a:cs typeface="Arial" panose="020B0604020202020204" pitchFamily="34" charset="0"/>
              </a:rPr>
              <a:t> </a:t>
            </a:r>
            <a:r>
              <a:rPr lang="en-US" sz="1400" dirty="0">
                <a:solidFill>
                  <a:srgbClr val="00B0F0"/>
                </a:solidFill>
                <a:latin typeface="Arial" panose="020B0604020202020204" pitchFamily="34" charset="0"/>
                <a:cs typeface="Arial" panose="020B0604020202020204" pitchFamily="34" charset="0"/>
              </a:rPr>
              <a:t>TBD</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PDRR/ABRR Enhancements (TFMS R14) –</a:t>
            </a:r>
            <a:r>
              <a:rPr lang="en-US" sz="1400" dirty="0">
                <a:solidFill>
                  <a:srgbClr val="233670"/>
                </a:solidFill>
                <a:latin typeface="Arial" panose="020B0604020202020204" pitchFamily="34" charset="0"/>
                <a:cs typeface="Arial" panose="020B0604020202020204" pitchFamily="34" charset="0"/>
              </a:rPr>
              <a:t> </a:t>
            </a:r>
            <a:r>
              <a:rPr lang="en-US" sz="1400" dirty="0">
                <a:solidFill>
                  <a:srgbClr val="00B0F0"/>
                </a:solidFill>
                <a:latin typeface="Arial" panose="020B0604020202020204" pitchFamily="34" charset="0"/>
                <a:cs typeface="Arial" panose="020B0604020202020204" pitchFamily="34" charset="0"/>
              </a:rPr>
              <a:t>2021</a:t>
            </a:r>
          </a:p>
          <a:p>
            <a:pPr marL="285750" indent="-285750">
              <a:buClr>
                <a:srgbClr val="00B5EF"/>
              </a:buClr>
              <a:buFont typeface="Arial" panose="020B0604020202020204" pitchFamily="34" charset="0"/>
              <a:buChar char="•"/>
            </a:pPr>
            <a:endParaRPr lang="en-US" sz="1400" dirty="0">
              <a:solidFill>
                <a:srgbClr val="00B0F0"/>
              </a:solidFill>
              <a:latin typeface="Arial" panose="020B0604020202020204" pitchFamily="34" charset="0"/>
              <a:cs typeface="Arial" panose="020B0604020202020204" pitchFamily="34" charset="0"/>
            </a:endParaRPr>
          </a:p>
          <a:p>
            <a:endParaRPr lang="en-US" sz="1400" dirty="0"/>
          </a:p>
        </p:txBody>
      </p:sp>
      <p:sp>
        <p:nvSpPr>
          <p:cNvPr id="11" name="TextBox 10">
            <a:extLst>
              <a:ext uri="{FF2B5EF4-FFF2-40B4-BE49-F238E27FC236}">
                <a16:creationId xmlns:a16="http://schemas.microsoft.com/office/drawing/2014/main" id="{8C44DC6D-51C2-5948-AD50-25A4147F73F8}"/>
              </a:ext>
            </a:extLst>
          </p:cNvPr>
          <p:cNvSpPr txBox="1"/>
          <p:nvPr/>
        </p:nvSpPr>
        <p:spPr>
          <a:xfrm>
            <a:off x="385405" y="1256487"/>
            <a:ext cx="3010420" cy="2462213"/>
          </a:xfrm>
          <a:prstGeom prst="rect">
            <a:avLst/>
          </a:prstGeom>
          <a:noFill/>
        </p:spPr>
        <p:txBody>
          <a:bodyPr wrap="square" numCol="1" rtlCol="0">
            <a:spAutoFit/>
          </a:bodyPr>
          <a:lstStyle/>
          <a:p>
            <a:pPr>
              <a:buClr>
                <a:srgbClr val="00B5EF"/>
              </a:buClr>
            </a:pPr>
            <a:r>
              <a:rPr lang="en-US" sz="1400" b="1" dirty="0">
                <a:solidFill>
                  <a:srgbClr val="A545A2"/>
                </a:solidFill>
                <a:latin typeface="Arial" panose="020B0604020202020204" pitchFamily="34" charset="0"/>
                <a:cs typeface="Arial" panose="020B0604020202020204" pitchFamily="34" charset="0"/>
              </a:rPr>
              <a:t>North West Mountain</a:t>
            </a:r>
          </a:p>
          <a:p>
            <a:pPr marL="285750" indent="-285750">
              <a:buClr>
                <a:srgbClr val="00B5EF"/>
              </a:buClr>
              <a:buFont typeface="Wingdings" pitchFamily="2" charset="2"/>
              <a:buChar char="ü"/>
            </a:pPr>
            <a:r>
              <a:rPr lang="en-US" sz="1400" dirty="0">
                <a:latin typeface="Arial" panose="020B0604020202020204" pitchFamily="34" charset="0"/>
                <a:cs typeface="Arial" panose="020B0604020202020204" pitchFamily="34" charset="0"/>
              </a:rPr>
              <a:t>DEN Metroplex </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Integrated Departure Arrival Capability (IDAC) – </a:t>
            </a:r>
            <a:r>
              <a:rPr lang="en-US" sz="1400" dirty="0">
                <a:solidFill>
                  <a:srgbClr val="00B0F0"/>
                </a:solidFill>
                <a:latin typeface="Arial" panose="020B0604020202020204" pitchFamily="34" charset="0"/>
                <a:cs typeface="Arial" panose="020B0604020202020204" pitchFamily="34" charset="0"/>
              </a:rPr>
              <a:t>2021-22</a:t>
            </a:r>
          </a:p>
          <a:p>
            <a:pPr marL="285750" indent="-285750">
              <a:buClr>
                <a:srgbClr val="00B5EF"/>
              </a:buClr>
              <a:buFont typeface="Wingdings" pitchFamily="2" charset="2"/>
              <a:buChar char="ü"/>
            </a:pPr>
            <a:r>
              <a:rPr lang="en-US" sz="1400" dirty="0">
                <a:latin typeface="Arial" panose="020B0604020202020204" pitchFamily="34" charset="0"/>
                <a:cs typeface="Arial" panose="020B0604020202020204" pitchFamily="34" charset="0"/>
              </a:rPr>
              <a:t>Extended Metering to DEN</a:t>
            </a:r>
          </a:p>
          <a:p>
            <a:pPr marL="742950" lvl="1" indent="-285750">
              <a:buClr>
                <a:srgbClr val="00B5EF"/>
              </a:buClr>
              <a:buFont typeface="Wingdings" pitchFamily="2" charset="2"/>
              <a:buChar char="ü"/>
            </a:pPr>
            <a:r>
              <a:rPr lang="en-US" sz="1400" dirty="0">
                <a:latin typeface="Arial" panose="020B0604020202020204" pitchFamily="34" charset="0"/>
                <a:cs typeface="Arial" panose="020B0604020202020204" pitchFamily="34" charset="0"/>
              </a:rPr>
              <a:t>Infrastructure </a:t>
            </a:r>
          </a:p>
          <a:p>
            <a:pPr marL="742950" lvl="1" indent="-285750">
              <a:buClr>
                <a:srgbClr val="00B5EF"/>
              </a:buClr>
              <a:buFont typeface="Wingdings" pitchFamily="2" charset="2"/>
              <a:buChar char="ü"/>
            </a:pPr>
            <a:r>
              <a:rPr lang="en-US" sz="1400" dirty="0">
                <a:latin typeface="Arial" panose="020B0604020202020204" pitchFamily="34" charset="0"/>
                <a:cs typeface="Arial" panose="020B0604020202020204" pitchFamily="34" charset="0"/>
              </a:rPr>
              <a:t>Dep Scheduling</a:t>
            </a:r>
          </a:p>
          <a:p>
            <a:pPr marL="742950" lvl="1" indent="-285750">
              <a:buClr>
                <a:srgbClr val="00B5EF"/>
              </a:buClr>
              <a:buFont typeface="Wingdings" pitchFamily="2" charset="2"/>
              <a:buChar char="ü"/>
            </a:pPr>
            <a:r>
              <a:rPr lang="en-US" sz="1400" dirty="0">
                <a:latin typeface="Arial" panose="020B0604020202020204" pitchFamily="34" charset="0"/>
                <a:cs typeface="Arial" panose="020B0604020202020204" pitchFamily="34" charset="0"/>
              </a:rPr>
              <a:t>Airborne metering (times on glass)</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DEN Terminal Sequencing and Spacing (TSAS) – </a:t>
            </a:r>
            <a:r>
              <a:rPr lang="en-US" sz="1400" dirty="0">
                <a:solidFill>
                  <a:srgbClr val="00B0F0"/>
                </a:solidFill>
                <a:latin typeface="Arial" panose="020B0604020202020204" pitchFamily="34" charset="0"/>
                <a:cs typeface="Arial" panose="020B0604020202020204" pitchFamily="34" charset="0"/>
              </a:rPr>
              <a:t>2022</a:t>
            </a:r>
          </a:p>
        </p:txBody>
      </p:sp>
      <p:sp>
        <p:nvSpPr>
          <p:cNvPr id="12" name="TextBox 11">
            <a:extLst>
              <a:ext uri="{FF2B5EF4-FFF2-40B4-BE49-F238E27FC236}">
                <a16:creationId xmlns:a16="http://schemas.microsoft.com/office/drawing/2014/main" id="{EF67A316-CFD3-DE42-AF2D-896DF2610FCE}"/>
              </a:ext>
            </a:extLst>
          </p:cNvPr>
          <p:cNvSpPr txBox="1"/>
          <p:nvPr/>
        </p:nvSpPr>
        <p:spPr>
          <a:xfrm>
            <a:off x="245388" y="3776655"/>
            <a:ext cx="3159409" cy="2893100"/>
          </a:xfrm>
          <a:prstGeom prst="rect">
            <a:avLst/>
          </a:prstGeom>
          <a:noFill/>
        </p:spPr>
        <p:txBody>
          <a:bodyPr wrap="square" numCol="1" rtlCol="0">
            <a:spAutoFit/>
          </a:bodyPr>
          <a:lstStyle/>
          <a:p>
            <a:pPr>
              <a:buClr>
                <a:srgbClr val="00B5EF"/>
              </a:buClr>
            </a:pPr>
            <a:r>
              <a:rPr lang="en-US" sz="1400" b="1" dirty="0">
                <a:solidFill>
                  <a:srgbClr val="A545A2"/>
                </a:solidFill>
                <a:latin typeface="Arial" panose="020B0604020202020204" pitchFamily="34" charset="0"/>
                <a:cs typeface="Arial" panose="020B0604020202020204" pitchFamily="34" charset="0"/>
              </a:rPr>
              <a:t>South West</a:t>
            </a:r>
            <a:endParaRPr lang="en-US" sz="1400" dirty="0">
              <a:solidFill>
                <a:srgbClr val="233670"/>
              </a:solidFill>
              <a:latin typeface="Arial" panose="020B0604020202020204" pitchFamily="34" charset="0"/>
              <a:cs typeface="Arial" panose="020B0604020202020204" pitchFamily="34" charset="0"/>
            </a:endParaRPr>
          </a:p>
          <a:p>
            <a:pPr marL="285750" indent="-285750">
              <a:buClr>
                <a:srgbClr val="00B5EF"/>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LAS Metroplex – </a:t>
            </a:r>
            <a:r>
              <a:rPr lang="en-US" sz="1400" dirty="0">
                <a:solidFill>
                  <a:srgbClr val="00B0F0"/>
                </a:solidFill>
                <a:latin typeface="Arial" panose="020B0604020202020204" pitchFamily="34" charset="0"/>
                <a:cs typeface="Arial" panose="020B0604020202020204" pitchFamily="34" charset="0"/>
              </a:rPr>
              <a:t>2021</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Update airspace/procedures infrastructure – </a:t>
            </a:r>
            <a:r>
              <a:rPr lang="en-US" sz="1400" dirty="0">
                <a:solidFill>
                  <a:srgbClr val="00B0F0"/>
                </a:solidFill>
                <a:latin typeface="Arial" panose="020B0604020202020204" pitchFamily="34" charset="0"/>
                <a:cs typeface="Arial" panose="020B0604020202020204" pitchFamily="34" charset="0"/>
              </a:rPr>
              <a:t>2021</a:t>
            </a:r>
          </a:p>
          <a:p>
            <a:pPr marL="285750" indent="-285750">
              <a:buClr>
                <a:srgbClr val="00B5EF"/>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IDAC </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Extended Metering – LAX </a:t>
            </a:r>
            <a:r>
              <a:rPr lang="en-US" sz="1400" dirty="0">
                <a:solidFill>
                  <a:srgbClr val="00B0F0"/>
                </a:solidFill>
                <a:latin typeface="Arial" panose="020B0604020202020204" pitchFamily="34" charset="0"/>
                <a:cs typeface="Arial" panose="020B0604020202020204" pitchFamily="34" charset="0"/>
              </a:rPr>
              <a:t>2022</a:t>
            </a:r>
          </a:p>
          <a:p>
            <a:pPr marL="742950" lvl="1"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Infrastructure </a:t>
            </a:r>
          </a:p>
          <a:p>
            <a:pPr marL="742950" lvl="1"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Dep Scheduling</a:t>
            </a:r>
          </a:p>
          <a:p>
            <a:pPr marL="742950" lvl="1"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Airborne metering (times on glass)</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LAX TSAS – </a:t>
            </a:r>
            <a:r>
              <a:rPr lang="en-US" sz="1400" dirty="0">
                <a:solidFill>
                  <a:srgbClr val="00B0F0"/>
                </a:solidFill>
                <a:latin typeface="Arial" panose="020B0604020202020204" pitchFamily="34" charset="0"/>
                <a:cs typeface="Arial" panose="020B0604020202020204" pitchFamily="34" charset="0"/>
              </a:rPr>
              <a:t>2023</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TFDM – PHX Build 1 IOC </a:t>
            </a:r>
            <a:r>
              <a:rPr lang="en-US" sz="1400" dirty="0">
                <a:solidFill>
                  <a:srgbClr val="00B0F0"/>
                </a:solidFill>
                <a:latin typeface="Arial" panose="020B0604020202020204" pitchFamily="34" charset="0"/>
                <a:cs typeface="Arial" panose="020B0604020202020204" pitchFamily="34" charset="0"/>
              </a:rPr>
              <a:t>2022</a:t>
            </a:r>
            <a:endParaRPr lang="en-US" sz="1400" b="1" u="sng" dirty="0"/>
          </a:p>
          <a:p>
            <a:endParaRPr lang="en-US" sz="1400" dirty="0"/>
          </a:p>
        </p:txBody>
      </p:sp>
      <p:sp>
        <p:nvSpPr>
          <p:cNvPr id="13" name="TextBox 12">
            <a:extLst>
              <a:ext uri="{FF2B5EF4-FFF2-40B4-BE49-F238E27FC236}">
                <a16:creationId xmlns:a16="http://schemas.microsoft.com/office/drawing/2014/main" id="{0F0FCC47-B6C2-3D4A-830D-7D2FE0C10740}"/>
              </a:ext>
            </a:extLst>
          </p:cNvPr>
          <p:cNvSpPr txBox="1"/>
          <p:nvPr/>
        </p:nvSpPr>
        <p:spPr>
          <a:xfrm>
            <a:off x="9174518" y="4046443"/>
            <a:ext cx="2998296" cy="2246769"/>
          </a:xfrm>
          <a:prstGeom prst="rect">
            <a:avLst/>
          </a:prstGeom>
          <a:noFill/>
        </p:spPr>
        <p:txBody>
          <a:bodyPr wrap="square" numCol="1" rtlCol="0">
            <a:spAutoFit/>
          </a:bodyPr>
          <a:lstStyle/>
          <a:p>
            <a:pPr>
              <a:buClr>
                <a:srgbClr val="00B5EF"/>
              </a:buClr>
            </a:pPr>
            <a:r>
              <a:rPr lang="en-US" sz="1400" b="1" dirty="0">
                <a:solidFill>
                  <a:srgbClr val="A545A2"/>
                </a:solidFill>
                <a:latin typeface="Arial" panose="020B0604020202020204" pitchFamily="34" charset="0"/>
                <a:cs typeface="Arial" panose="020B0604020202020204" pitchFamily="34" charset="0"/>
              </a:rPr>
              <a:t>Mid Atlantic</a:t>
            </a:r>
          </a:p>
          <a:p>
            <a:pPr marL="285750" indent="-285750">
              <a:buClr>
                <a:srgbClr val="00B5EF"/>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Adjacent Center Metering – ATL</a:t>
            </a:r>
          </a:p>
          <a:p>
            <a:pPr marL="285750" indent="-285750">
              <a:buClr>
                <a:srgbClr val="00B5EF"/>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Departure Scheduling</a:t>
            </a:r>
          </a:p>
          <a:p>
            <a:pPr marL="285750" indent="-285750">
              <a:buClr>
                <a:srgbClr val="00B5EF"/>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Arrival Metering (ATL/CLT)</a:t>
            </a:r>
          </a:p>
          <a:p>
            <a:pPr marL="285750" indent="-285750">
              <a:buClr>
                <a:srgbClr val="00B5EF"/>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IDAC</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Airspace/procedures infrastructure update</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Evaluate Extended Metering for ATL </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TFDM – CLT Build 2 IOC </a:t>
            </a:r>
            <a:r>
              <a:rPr lang="en-US" sz="1400" dirty="0">
                <a:solidFill>
                  <a:srgbClr val="00B0F0"/>
                </a:solidFill>
                <a:latin typeface="Arial" panose="020B0604020202020204" pitchFamily="34" charset="0"/>
                <a:cs typeface="Arial" panose="020B0604020202020204" pitchFamily="34" charset="0"/>
              </a:rPr>
              <a:t>2023</a:t>
            </a:r>
            <a:endParaRPr lang="en-US" sz="1400" dirty="0">
              <a:solidFill>
                <a:srgbClr val="00B0F0"/>
              </a:solidFill>
            </a:endParaRPr>
          </a:p>
        </p:txBody>
      </p:sp>
      <p:cxnSp>
        <p:nvCxnSpPr>
          <p:cNvPr id="15" name="Straight Connector 14">
            <a:extLst>
              <a:ext uri="{FF2B5EF4-FFF2-40B4-BE49-F238E27FC236}">
                <a16:creationId xmlns:a16="http://schemas.microsoft.com/office/drawing/2014/main" id="{A40FC712-C95A-2F40-BCFB-7C633AC3AB52}"/>
              </a:ext>
            </a:extLst>
          </p:cNvPr>
          <p:cNvCxnSpPr>
            <a:cxnSpLocks/>
          </p:cNvCxnSpPr>
          <p:nvPr/>
        </p:nvCxnSpPr>
        <p:spPr>
          <a:xfrm>
            <a:off x="3395825" y="1386341"/>
            <a:ext cx="0" cy="5183853"/>
          </a:xfrm>
          <a:prstGeom prst="line">
            <a:avLst/>
          </a:prstGeom>
          <a:ln w="28575">
            <a:solidFill>
              <a:srgbClr val="A545A2"/>
            </a:solidFill>
          </a:ln>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D915B9F5-45D1-C740-9533-D4FDEB28E957}"/>
              </a:ext>
            </a:extLst>
          </p:cNvPr>
          <p:cNvCxnSpPr>
            <a:cxnSpLocks/>
          </p:cNvCxnSpPr>
          <p:nvPr/>
        </p:nvCxnSpPr>
        <p:spPr>
          <a:xfrm>
            <a:off x="9078297" y="1389280"/>
            <a:ext cx="0" cy="5183853"/>
          </a:xfrm>
          <a:prstGeom prst="line">
            <a:avLst/>
          </a:prstGeom>
          <a:ln w="28575">
            <a:solidFill>
              <a:srgbClr val="A545A2"/>
            </a:solidFill>
          </a:ln>
        </p:spPr>
        <p:style>
          <a:lnRef idx="3">
            <a:schemeClr val="accent1"/>
          </a:lnRef>
          <a:fillRef idx="0">
            <a:schemeClr val="accent1"/>
          </a:fillRef>
          <a:effectRef idx="2">
            <a:schemeClr val="accent1"/>
          </a:effectRef>
          <a:fontRef idx="minor">
            <a:schemeClr val="tx1"/>
          </a:fontRef>
        </p:style>
      </p:cxnSp>
      <p:grpSp>
        <p:nvGrpSpPr>
          <p:cNvPr id="14" name="Group 13">
            <a:extLst>
              <a:ext uri="{FF2B5EF4-FFF2-40B4-BE49-F238E27FC236}">
                <a16:creationId xmlns:a16="http://schemas.microsoft.com/office/drawing/2014/main" id="{B826D91A-B904-5B41-8640-EDCE01C284E9}"/>
              </a:ext>
            </a:extLst>
          </p:cNvPr>
          <p:cNvGrpSpPr/>
          <p:nvPr/>
        </p:nvGrpSpPr>
        <p:grpSpPr>
          <a:xfrm>
            <a:off x="2474531" y="626613"/>
            <a:ext cx="6614956" cy="4641796"/>
            <a:chOff x="5355588" y="680168"/>
            <a:chExt cx="6741163" cy="4730357"/>
          </a:xfrm>
        </p:grpSpPr>
        <p:pic>
          <p:nvPicPr>
            <p:cNvPr id="16" name="Picture 15">
              <a:extLst>
                <a:ext uri="{FF2B5EF4-FFF2-40B4-BE49-F238E27FC236}">
                  <a16:creationId xmlns:a16="http://schemas.microsoft.com/office/drawing/2014/main" id="{8C4DD98F-48DC-4A47-AE6A-830BB306A1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5588" y="680168"/>
              <a:ext cx="6741163" cy="4730357"/>
            </a:xfrm>
            <a:prstGeom prst="rect">
              <a:avLst/>
            </a:prstGeom>
            <a:ln>
              <a:noFill/>
              <a:prstDash val="solid"/>
            </a:ln>
          </p:spPr>
        </p:pic>
        <p:sp>
          <p:nvSpPr>
            <p:cNvPr id="17" name="Rectangle 16">
              <a:extLst>
                <a:ext uri="{FF2B5EF4-FFF2-40B4-BE49-F238E27FC236}">
                  <a16:creationId xmlns:a16="http://schemas.microsoft.com/office/drawing/2014/main" id="{439E5171-6D40-4847-950A-515730AA4751}"/>
                </a:ext>
              </a:extLst>
            </p:cNvPr>
            <p:cNvSpPr/>
            <p:nvPr/>
          </p:nvSpPr>
          <p:spPr>
            <a:xfrm>
              <a:off x="6506930" y="3155551"/>
              <a:ext cx="1852668" cy="915738"/>
            </a:xfrm>
            <a:prstGeom prst="rect">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2FA7481-5407-7243-B1D8-22A75E3FB080}"/>
                </a:ext>
              </a:extLst>
            </p:cNvPr>
            <p:cNvSpPr/>
            <p:nvPr/>
          </p:nvSpPr>
          <p:spPr>
            <a:xfrm>
              <a:off x="8143132" y="1918639"/>
              <a:ext cx="1323974" cy="915738"/>
            </a:xfrm>
            <a:prstGeom prst="rect">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B54B1C7-95C4-F54D-91CE-FAB4B536552B}"/>
                </a:ext>
              </a:extLst>
            </p:cNvPr>
            <p:cNvSpPr/>
            <p:nvPr/>
          </p:nvSpPr>
          <p:spPr>
            <a:xfrm>
              <a:off x="10714882" y="1690039"/>
              <a:ext cx="1143000" cy="1323975"/>
            </a:xfrm>
            <a:prstGeom prst="rect">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B1E6A25-945E-434B-8233-BF28FFF69C9A}"/>
                </a:ext>
              </a:extLst>
            </p:cNvPr>
            <p:cNvSpPr/>
            <p:nvPr/>
          </p:nvSpPr>
          <p:spPr>
            <a:xfrm>
              <a:off x="9543307" y="3014014"/>
              <a:ext cx="1084922" cy="828675"/>
            </a:xfrm>
            <a:prstGeom prst="rect">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B688B558-3587-4A53-BAA8-107F8D10B69E}"/>
              </a:ext>
            </a:extLst>
          </p:cNvPr>
          <p:cNvSpPr txBox="1"/>
          <p:nvPr/>
        </p:nvSpPr>
        <p:spPr>
          <a:xfrm>
            <a:off x="3615619" y="6231387"/>
            <a:ext cx="5169237" cy="461665"/>
          </a:xfrm>
          <a:prstGeom prst="rect">
            <a:avLst/>
          </a:prstGeom>
          <a:noFill/>
        </p:spPr>
        <p:txBody>
          <a:bodyPr wrap="square" rtlCol="0">
            <a:spAutoFit/>
          </a:bodyPr>
          <a:lstStyle/>
          <a:p>
            <a:pPr algn="ctr"/>
            <a:r>
              <a:rPr lang="en-US" sz="1200" i="1" dirty="0">
                <a:solidFill>
                  <a:srgbClr val="00B0F0"/>
                </a:solidFill>
                <a:latin typeface="Arial" panose="020B0604020202020204" pitchFamily="34" charset="0"/>
                <a:cs typeface="Arial" panose="020B0604020202020204" pitchFamily="34" charset="0"/>
              </a:rPr>
              <a:t>All implementation dates subject to change due to COVID impacts, budget, sustainment needs, workforce training, and other constraints</a:t>
            </a:r>
          </a:p>
        </p:txBody>
      </p:sp>
      <p:sp>
        <p:nvSpPr>
          <p:cNvPr id="2" name="TextBox 1">
            <a:extLst>
              <a:ext uri="{FF2B5EF4-FFF2-40B4-BE49-F238E27FC236}">
                <a16:creationId xmlns:a16="http://schemas.microsoft.com/office/drawing/2014/main" id="{57646DE2-D70D-439D-AD24-73318934C6C0}"/>
              </a:ext>
            </a:extLst>
          </p:cNvPr>
          <p:cNvSpPr txBox="1"/>
          <p:nvPr/>
        </p:nvSpPr>
        <p:spPr>
          <a:xfrm>
            <a:off x="3678058" y="4126898"/>
            <a:ext cx="5001197" cy="2092881"/>
          </a:xfrm>
          <a:prstGeom prst="rect">
            <a:avLst/>
          </a:prstGeom>
          <a:noFill/>
        </p:spPr>
        <p:txBody>
          <a:bodyPr wrap="square" rtlCol="0">
            <a:spAutoFit/>
          </a:bodyPr>
          <a:lstStyle/>
          <a:p>
            <a:pPr>
              <a:buClr>
                <a:srgbClr val="00B5EF"/>
              </a:buClr>
            </a:pPr>
            <a:r>
              <a:rPr lang="en-US" sz="1800" b="1" dirty="0">
                <a:solidFill>
                  <a:srgbClr val="A545A2"/>
                </a:solidFill>
                <a:latin typeface="Arial" panose="020B0604020202020204" pitchFamily="34" charset="0"/>
                <a:cs typeface="Arial" panose="020B0604020202020204" pitchFamily="34" charset="0"/>
              </a:rPr>
              <a:t>NAS-Wide</a:t>
            </a:r>
          </a:p>
          <a:p>
            <a:pPr marL="285750" indent="-285750">
              <a:buClr>
                <a:srgbClr val="00B5EF"/>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En Route Departure Capability (EDC)</a:t>
            </a:r>
          </a:p>
          <a:p>
            <a:pPr marL="285750" indent="-285750">
              <a:buClr>
                <a:srgbClr val="00B5EF"/>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Pre-departure reroute &amp; Airborne reroute (except ZNY)</a:t>
            </a:r>
          </a:p>
          <a:p>
            <a:pPr marL="285750" indent="-285750">
              <a:buClr>
                <a:srgbClr val="00B5EF"/>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Tower CPDLC Services – Core 35 completed</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Additional Tower CPDLC Services? </a:t>
            </a:r>
          </a:p>
          <a:p>
            <a:pPr marL="285750" indent="-285750">
              <a:buClr>
                <a:srgbClr val="00B5EF"/>
              </a:buClr>
              <a:buFont typeface="Arial" panose="020B0604020202020204" pitchFamily="34" charset="0"/>
              <a:buChar char="•"/>
            </a:pPr>
            <a:r>
              <a:rPr lang="en-US" sz="1400" dirty="0" err="1">
                <a:latin typeface="Arial" panose="020B0604020202020204" pitchFamily="34" charset="0"/>
                <a:cs typeface="Arial" panose="020B0604020202020204" pitchFamily="34" charset="0"/>
              </a:rPr>
              <a:t>En</a:t>
            </a:r>
            <a:r>
              <a:rPr lang="en-US" sz="1400" dirty="0">
                <a:latin typeface="Arial" panose="020B0604020202020204" pitchFamily="34" charset="0"/>
                <a:cs typeface="Arial" panose="020B0604020202020204" pitchFamily="34" charset="0"/>
              </a:rPr>
              <a:t> Route CPDLC Services – Initial, Full (</a:t>
            </a:r>
            <a:r>
              <a:rPr lang="en-US" sz="1400" dirty="0">
                <a:solidFill>
                  <a:srgbClr val="00B0F0"/>
                </a:solidFill>
                <a:latin typeface="Arial" panose="020B0604020202020204" pitchFamily="34" charset="0"/>
                <a:cs typeface="Arial" panose="020B0604020202020204" pitchFamily="34" charset="0"/>
              </a:rPr>
              <a:t>TBD</a:t>
            </a:r>
            <a:r>
              <a:rPr lang="en-US" sz="1400" dirty="0">
                <a:latin typeface="Arial" panose="020B0604020202020204" pitchFamily="34" charset="0"/>
                <a:cs typeface="Arial" panose="020B0604020202020204" pitchFamily="34" charset="0"/>
              </a:rPr>
              <a:t>)</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TFDM (89 locations) –</a:t>
            </a:r>
            <a:r>
              <a:rPr lang="en-US" sz="1400" dirty="0">
                <a:solidFill>
                  <a:srgbClr val="00B0F0"/>
                </a:solidFill>
                <a:latin typeface="Arial" panose="020B0604020202020204" pitchFamily="34" charset="0"/>
                <a:cs typeface="Arial" panose="020B0604020202020204" pitchFamily="34" charset="0"/>
              </a:rPr>
              <a:t> TBD</a:t>
            </a: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Reroute Impact Assessment (TFMS R15) – </a:t>
            </a:r>
            <a:r>
              <a:rPr lang="en-US" sz="1400" dirty="0">
                <a:solidFill>
                  <a:srgbClr val="00B0F0"/>
                </a:solidFill>
                <a:latin typeface="Arial" panose="020B0604020202020204" pitchFamily="34" charset="0"/>
                <a:cs typeface="Arial" panose="020B0604020202020204" pitchFamily="34" charset="0"/>
              </a:rPr>
              <a:t>2022</a:t>
            </a:r>
            <a:endParaRPr lang="en-US" sz="1400" dirty="0">
              <a:solidFill>
                <a:schemeClr val="tx2"/>
              </a:solidFill>
              <a:latin typeface="Arial" panose="020B0604020202020204" pitchFamily="34" charset="0"/>
              <a:cs typeface="Arial" panose="020B0604020202020204" pitchFamily="34" charset="0"/>
            </a:endParaRPr>
          </a:p>
          <a:p>
            <a:pPr marL="285750" indent="-285750">
              <a:buClr>
                <a:srgbClr val="00B5EF"/>
              </a:buClr>
              <a:buFont typeface="Arial" panose="020B0604020202020204" pitchFamily="34" charset="0"/>
              <a:buChar char="•"/>
            </a:pPr>
            <a:r>
              <a:rPr lang="en-US" sz="1400" dirty="0">
                <a:latin typeface="Arial" panose="020B0604020202020204" pitchFamily="34" charset="0"/>
                <a:cs typeface="Arial" panose="020B0604020202020204" pitchFamily="34" charset="0"/>
              </a:rPr>
              <a:t>Surface Viewer (TFMS R15 &amp; TFDM) – </a:t>
            </a:r>
            <a:r>
              <a:rPr lang="en-US" sz="1400" dirty="0">
                <a:solidFill>
                  <a:srgbClr val="00B0F0"/>
                </a:solidFill>
                <a:latin typeface="Arial" panose="020B0604020202020204" pitchFamily="34" charset="0"/>
                <a:cs typeface="Arial" panose="020B0604020202020204" pitchFamily="34" charset="0"/>
              </a:rPr>
              <a:t>2022</a:t>
            </a:r>
          </a:p>
        </p:txBody>
      </p:sp>
      <p:sp>
        <p:nvSpPr>
          <p:cNvPr id="24" name="Slide Number Placeholder 3">
            <a:extLst>
              <a:ext uri="{FF2B5EF4-FFF2-40B4-BE49-F238E27FC236}">
                <a16:creationId xmlns:a16="http://schemas.microsoft.com/office/drawing/2014/main" id="{20B3A346-5D54-4248-8940-620C228C8847}"/>
              </a:ext>
            </a:extLst>
          </p:cNvPr>
          <p:cNvSpPr>
            <a:spLocks noGrp="1"/>
          </p:cNvSpPr>
          <p:nvPr>
            <p:ph type="sldNum" sz="quarter" idx="4294967295"/>
          </p:nvPr>
        </p:nvSpPr>
        <p:spPr/>
        <p:txBody>
          <a:bodyPr/>
          <a:lstStyle/>
          <a:p>
            <a:fld id="{09BD0BA2-DDD1-1E47-B652-E86FAC980A23}" type="slidenum">
              <a:rPr lang="en-US" smtClean="0"/>
              <a:t>9</a:t>
            </a:fld>
            <a:endParaRPr lang="en-US" dirty="0"/>
          </a:p>
        </p:txBody>
      </p:sp>
    </p:spTree>
    <p:extLst>
      <p:ext uri="{BB962C8B-B14F-4D97-AF65-F5344CB8AC3E}">
        <p14:creationId xmlns:p14="http://schemas.microsoft.com/office/powerpoint/2010/main" val="6502264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MITRE Work" ma:contentTypeID="0x010100823A99C636F7423283FB0D200866C6130094FFE93C7AC1074F8CBA2084D8DD08B6" ma:contentTypeVersion="5" ma:contentTypeDescription="Materials and documents that contain MITRE authored content and other content directly attributable to MITRE and its work" ma:contentTypeScope="" ma:versionID="ddaff6fe39db03dd212071325fcec328">
  <xsd:schema xmlns:xsd="http://www.w3.org/2001/XMLSchema" xmlns:xs="http://www.w3.org/2001/XMLSchema" xmlns:p="http://schemas.microsoft.com/office/2006/metadata/properties" xmlns:ns2="http://schemas.microsoft.com/sharepoint/v3/fields" xmlns:ns3="b2a3ba0f-1e40-42b7-ae59-9350a09bb4aa" xmlns:ns4="http://schemas.microsoft.com/sharepoint/v4" targetNamespace="http://schemas.microsoft.com/office/2006/metadata/properties" ma:root="true" ma:fieldsID="a56a2f7ff618160a2b2c9a316e1673bb" ns2:_="" ns3:_="" ns4:_="">
    <xsd:import namespace="http://schemas.microsoft.com/sharepoint/v3/fields"/>
    <xsd:import namespace="b2a3ba0f-1e40-42b7-ae59-9350a09bb4aa"/>
    <xsd:import namespace="http://schemas.microsoft.com/sharepoint/v4"/>
    <xsd:element name="properties">
      <xsd:complexType>
        <xsd:sequence>
          <xsd:element name="documentManagement">
            <xsd:complexType>
              <xsd:all>
                <xsd:element ref="ns2:_Contributor" minOccurs="0"/>
                <xsd:element ref="ns3:SharedWithUsers"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ntributor" ma:index="9" nillable="true" ma:displayName="Contributor" ma:description="One or more people or organizations that contributed to this resource" ma:internalName="_Contributor">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a3ba0f-1e40-42b7-ae59-9350a09bb4a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Contributor xmlns="http://schemas.microsoft.com/sharepoint/v3/fields"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customXsn xmlns="http://schemas.microsoft.com/office/2006/metadata/customXsn">
  <xsnLocation/>
  <cached>True</cached>
  <openByDefault>True</openByDefault>
  <xsnScope/>
</customXsn>
</file>

<file path=customXml/itemProps1.xml><?xml version="1.0" encoding="utf-8"?>
<ds:datastoreItem xmlns:ds="http://schemas.openxmlformats.org/officeDocument/2006/customXml" ds:itemID="{3C76E85D-14A7-4F35-9F12-83E9F8DC56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b2a3ba0f-1e40-42b7-ae59-9350a09bb4aa"/>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9715A2-C63D-4A1E-8D9C-03C8406642AC}">
  <ds:schemaRefs>
    <ds:schemaRef ds:uri="http://purl.org/dc/elements/1.1/"/>
    <ds:schemaRef ds:uri="http://purl.org/dc/dcmitype/"/>
    <ds:schemaRef ds:uri="http://schemas.microsoft.com/sharepoint/v3/fields"/>
    <ds:schemaRef ds:uri="b2a3ba0f-1e40-42b7-ae59-9350a09bb4aa"/>
    <ds:schemaRef ds:uri="http://schemas.microsoft.com/sharepoint/v4"/>
    <ds:schemaRef ds:uri="http://schemas.microsoft.com/office/2006/documentManagement/types"/>
    <ds:schemaRef ds:uri="http://purl.org/dc/terms/"/>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A95330A2-BD24-4E61-9431-73D0580966DD}">
  <ds:schemaRefs>
    <ds:schemaRef ds:uri="http://schemas.microsoft.com/sharepoint/v3/contenttype/forms"/>
  </ds:schemaRefs>
</ds:datastoreItem>
</file>

<file path=customXml/itemProps4.xml><?xml version="1.0" encoding="utf-8"?>
<ds:datastoreItem xmlns:ds="http://schemas.openxmlformats.org/officeDocument/2006/customXml" ds:itemID="{E39C0DB1-1EFA-4967-9FE1-9A5C7BFD3DB7}">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otalTime>13012</TotalTime>
  <Words>1905</Words>
  <Application>Microsoft Office PowerPoint</Application>
  <PresentationFormat>Widescreen</PresentationFormat>
  <Paragraphs>296</Paragraphs>
  <Slides>20</Slides>
  <Notes>11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20</vt:i4>
      </vt:variant>
    </vt:vector>
  </HeadingPairs>
  <TitlesOfParts>
    <vt:vector size="31" baseType="lpstr">
      <vt:lpstr>Arial</vt:lpstr>
      <vt:lpstr>Calibri</vt:lpstr>
      <vt:lpstr>Calibri Light</vt:lpstr>
      <vt:lpstr>Courier New</vt:lpstr>
      <vt:lpstr>Segoe UI Semilight</vt:lpstr>
      <vt:lpstr>Times New Roman</vt:lpstr>
      <vt:lpstr>Wingdings</vt:lpstr>
      <vt:lpstr>Office Theme</vt:lpstr>
      <vt:lpstr>1_Office Theme</vt:lpstr>
      <vt:lpstr>2_Office Theme</vt:lpstr>
      <vt:lpstr>3_Office Theme</vt:lpstr>
      <vt:lpstr>Michele Merkle </vt:lpstr>
      <vt:lpstr>Reminders</vt:lpstr>
      <vt:lpstr>TBO Evolution</vt:lpstr>
      <vt:lpstr>Dan Murphy </vt:lpstr>
      <vt:lpstr>Jeff Woods</vt:lpstr>
      <vt:lpstr>TBO Status Update and Plans</vt:lpstr>
      <vt:lpstr>TBO Overview</vt:lpstr>
      <vt:lpstr>TBO Implementation Approach</vt:lpstr>
      <vt:lpstr>PowerPoint Presentation</vt:lpstr>
      <vt:lpstr>Northeast Corridor (NEC) Status</vt:lpstr>
      <vt:lpstr>PowerPoint Presentation</vt:lpstr>
      <vt:lpstr>Northwest Mountain Status</vt:lpstr>
      <vt:lpstr>Mid-Atlantic Status</vt:lpstr>
      <vt:lpstr>South West Status</vt:lpstr>
      <vt:lpstr>Recent Accomplishments</vt:lpstr>
      <vt:lpstr>Questions?</vt:lpstr>
      <vt:lpstr>TBO  Decision Making and Data Flow</vt:lpstr>
      <vt:lpstr>PowerPoint Presentation</vt:lpstr>
      <vt:lpstr>Questions?</vt:lpstr>
      <vt:lpstr> Wrap-up and Questions    https://www.faa.gov/air_traffic/technology/tbo/  9-AJT-TBO@faa.gov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Ramadani, Almira (FAA)</dc:creator>
  <cp:lastModifiedBy>Ramadani, Almira (FAA)</cp:lastModifiedBy>
  <cp:revision>220</cp:revision>
  <cp:lastPrinted>2021-01-26T16:12:14Z</cp:lastPrinted>
  <dcterms:created xsi:type="dcterms:W3CDTF">2020-09-21T18:01:43Z</dcterms:created>
  <dcterms:modified xsi:type="dcterms:W3CDTF">2021-06-10T13:06:40Z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0x010100823A99C636F7423283FB0D200866C6130094FFE93C7AC1074F8CBA2084D8DD08B6</vt:lpwstr>
  </property>
</Properties>
</file>